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  <p:sldMasterId id="2147483697" r:id="rId2"/>
    <p:sldMasterId id="2147483889" r:id="rId3"/>
  </p:sldMasterIdLst>
  <p:notesMasterIdLst>
    <p:notesMasterId r:id="rId28"/>
  </p:notesMasterIdLst>
  <p:sldIdLst>
    <p:sldId id="4012" r:id="rId4"/>
    <p:sldId id="2147375911" r:id="rId5"/>
    <p:sldId id="261" r:id="rId6"/>
    <p:sldId id="2147375918" r:id="rId7"/>
    <p:sldId id="2147375919" r:id="rId8"/>
    <p:sldId id="2147375920" r:id="rId9"/>
    <p:sldId id="2147375921" r:id="rId10"/>
    <p:sldId id="2147375922" r:id="rId11"/>
    <p:sldId id="2147375923" r:id="rId12"/>
    <p:sldId id="13506204" r:id="rId13"/>
    <p:sldId id="2147309651" r:id="rId14"/>
    <p:sldId id="2147309658" r:id="rId15"/>
    <p:sldId id="13506206" r:id="rId16"/>
    <p:sldId id="13506209" r:id="rId17"/>
    <p:sldId id="13506207" r:id="rId18"/>
    <p:sldId id="8705" r:id="rId19"/>
    <p:sldId id="272" r:id="rId20"/>
    <p:sldId id="2147375917" r:id="rId21"/>
    <p:sldId id="2147375924" r:id="rId22"/>
    <p:sldId id="2147375925" r:id="rId23"/>
    <p:sldId id="2147309653" r:id="rId24"/>
    <p:sldId id="2147309654" r:id="rId25"/>
    <p:sldId id="2147309656" r:id="rId26"/>
    <p:sldId id="2147309657" r:id="rId27"/>
  </p:sldIdLst>
  <p:sldSz cx="12192000" cy="6858000"/>
  <p:notesSz cx="6858000" cy="9144000"/>
  <p:embeddedFontLst>
    <p:embeddedFont>
      <p:font typeface="等线 Light" panose="02010600030101010101" pitchFamily="2" charset="-122"/>
      <p:regular r:id="rId29"/>
    </p:embeddedFont>
    <p:embeddedFont>
      <p:font typeface="標楷體" panose="03000509000000000000" pitchFamily="65" charset="-120"/>
      <p:regular r:id="rId30"/>
    </p:embeddedFont>
    <p:embeddedFont>
      <p:font typeface="Calibri" panose="020F0502020204030204" pitchFamily="34" charset="0"/>
      <p:regular r:id="rId31"/>
      <p:bold r:id="rId31"/>
      <p:italic r:id="rId31"/>
      <p:boldItalic r:id="rId31"/>
    </p:embeddedFont>
    <p:embeddedFont>
      <p:font typeface="Georgia" panose="02040502050405020303" pitchFamily="18" charset="0"/>
      <p:regular r:id="rId31"/>
      <p:bold r:id="rId31"/>
      <p:italic r:id="rId31"/>
      <p:boldItalic r:id="rId31"/>
    </p:embeddedFont>
    <p:embeddedFont>
      <p:font typeface="Microsoft YaHei" panose="020B0503020204020204" pitchFamily="34" charset="-122"/>
      <p:regular r:id="rId32"/>
      <p:bold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微軟正黑體" panose="020B0604030504040204" pitchFamily="34" charset="-120"/>
      <p:regular r:id="rId31"/>
      <p:bold r:id="rId31"/>
    </p:embeddedFont>
    <p:embeddedFont>
      <p:font typeface="微軟正黑體" panose="020B0604030504040204" pitchFamily="34" charset="-120"/>
      <p:regular r:id="rId31"/>
      <p:bold r:id="rId31"/>
    </p:embeddedFont>
  </p:embeddedFontLst>
  <p:custDataLst>
    <p:tags r:id="rId3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0" roundtripDataSignature="AMtx7mg8Go9n2ex+fo4y5GNc+SxQiKWl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853"/>
    <a:srgbClr val="EB8C00"/>
    <a:srgbClr val="BF8800"/>
    <a:srgbClr val="FFFFFF"/>
    <a:srgbClr val="DB5369"/>
    <a:srgbClr val="FF9300"/>
    <a:srgbClr val="DC536A"/>
    <a:srgbClr val="BFBFBF"/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C0F9E5-4230-4F3E-8ED0-D6CDA2825BBB}">
  <a:tblStyle styleId="{30C0F9E5-4230-4F3E-8ED0-D6CDA2825B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59" autoAdjust="0"/>
    <p:restoredTop sz="95210" autoAdjust="0"/>
  </p:normalViewPr>
  <p:slideViewPr>
    <p:cSldViewPr snapToGrid="0" showGuides="1">
      <p:cViewPr>
        <p:scale>
          <a:sx n="67" d="100"/>
          <a:sy n="67" d="100"/>
        </p:scale>
        <p:origin x="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94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29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29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NUL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6.fntdata"/><Relationship Id="rId290" Type="http://customschemas.google.com/relationships/presentationmetadata" Target="meta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tags" Target="tags/tag1.xml"/><Relationship Id="rId29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2-11-08T16:04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2-11-08T16:04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24575,'14'1'0,"-1"1"0,1 0 0,-1 1 0,0 1 0,19 6 0,7 3 0,234 46 0,-256-56 0,10 1 0,50 3 0,-61-7-1365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2-11-08T16:04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2-11-08T16:04: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24575,'0'3'0,"0"0"0,1 0 0,-1 1 0,1-2 0,0 1 0,1 0 0,-2 0 0,2 0 0,0-1 0,1 4 0,-1-4 0,-1 1 0,1-1 0,-1 2 0,0-2 0,0 1 0,0-1 0,0 2 0,-1-1 0,2 3 0,-2-6 0,0 1 0,0-1 0,0 0 0,0 1 0,0-1 0,0 0 0,0 0 0,0 0 0,0 0 0,0 1 0,0-1 0,0 0 0,0 1 0,0-1 0,0 0 0,-1 1 0,1-1 0,0 0 0,0 0 0,0 0 0,0 0 0,-1 1 0,1-1 0,0 0 0,0 0 0,0 1 0,0-1 0,0 0 0,-1 0 0,1 1 0,0-1 0,0 0 0,-1 0 0,1 0 0,0 0 0,-1 0 0,1 1 0,0-1 0,-1 0 0,1 0 0,0 0 0,0 0 0,0 0 0,-1 0 0,1 0 0,0 0 0,-1 0 0,1 0 0,0-1 0,-1 1 0,1 0 0,-1 0 0,1-1 0,-1 1 0,0-1 0,0 1 0,0-1 0,0 1 0,1 0 0,-1-1 0,0 1 0,1-1 0,-1 0 0,0 1 0,1-1 0,0 0 0,-1 1 0,0-2 0,-5-30 0,2 8 0,4 25-76,0 0 1,-1 1-1,1-1 0,0 0 0,-1 0 0,1 0 0,-1 0 0,1 1 1,-1-1-1,1 0 0,-1 0 0,1 0 0,-1 0 0,0 0 1,0 0-1,0 0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2-11-08T16:04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2-11-09T03:51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24575,'-5'0'0,"-11"0"0,-3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9T03:51: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景碩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負責建置</a:t>
            </a:r>
            <a:r>
              <a:rPr lang="en-US" altLang="zh-TW" dirty="0"/>
              <a:t>4</a:t>
            </a:r>
            <a:r>
              <a:rPr lang="zh-TW" altLang="en-US" dirty="0"/>
              <a:t>台</a:t>
            </a:r>
            <a:r>
              <a:rPr lang="en-US" altLang="zh-TW" dirty="0"/>
              <a:t>AP</a:t>
            </a:r>
          </a:p>
          <a:p>
            <a:pPr lvl="2"/>
            <a:r>
              <a:rPr lang="zh-TW" altLang="en-US" dirty="0"/>
              <a:t>主機清單中的項次</a:t>
            </a:r>
            <a:r>
              <a:rPr lang="en-US" altLang="zh-TW" dirty="0"/>
              <a:t>2,3,5,6</a:t>
            </a:r>
          </a:p>
          <a:p>
            <a:pPr lvl="1"/>
            <a:r>
              <a:rPr lang="zh-TW" altLang="en-US" dirty="0"/>
              <a:t>負責建置</a:t>
            </a:r>
            <a:r>
              <a:rPr lang="en-US" altLang="zh-TW" dirty="0"/>
              <a:t>Oracle DB</a:t>
            </a:r>
          </a:p>
          <a:p>
            <a:pPr lvl="2"/>
            <a:r>
              <a:rPr lang="zh-TW" altLang="en-US" dirty="0"/>
              <a:t>主機清單中的項次</a:t>
            </a:r>
            <a:r>
              <a:rPr lang="en-US" altLang="zh-TW" dirty="0"/>
              <a:t>7,8,9</a:t>
            </a:r>
          </a:p>
          <a:p>
            <a:pPr lvl="1"/>
            <a:r>
              <a:rPr lang="zh-TW" altLang="en-US" dirty="0"/>
              <a:t>負責建置跨廠代工主機</a:t>
            </a:r>
          </a:p>
          <a:p>
            <a:pPr lvl="2"/>
            <a:r>
              <a:rPr lang="zh-TW" altLang="en-US" sz="2400" dirty="0"/>
              <a:t>主機清單中的</a:t>
            </a:r>
            <a:r>
              <a:rPr lang="en-US" altLang="zh-TW" sz="2400" dirty="0"/>
              <a:t>12,13</a:t>
            </a:r>
            <a:endParaRPr lang="en-US" altLang="zh-TW" dirty="0"/>
          </a:p>
          <a:p>
            <a:pPr lvl="0"/>
            <a:r>
              <a:rPr lang="zh-TW" altLang="en-US" dirty="0"/>
              <a:t>廠商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負責建置</a:t>
            </a:r>
            <a:r>
              <a:rPr lang="zh-TW" altLang="en-US" dirty="0">
                <a:sym typeface="+mn-ea"/>
              </a:rPr>
              <a:t>雲端</a:t>
            </a:r>
            <a:r>
              <a:rPr lang="en-US" altLang="zh-TW" dirty="0"/>
              <a:t>DR</a:t>
            </a:r>
            <a:r>
              <a:rPr lang="zh-TW" altLang="en-US" dirty="0"/>
              <a:t>網路架構</a:t>
            </a:r>
          </a:p>
          <a:p>
            <a:pPr lvl="1"/>
            <a:r>
              <a:rPr lang="zh-TW" altLang="en-US" dirty="0"/>
              <a:t>負責建置</a:t>
            </a:r>
            <a:r>
              <a:rPr lang="en-US" altLang="zh-TW" dirty="0"/>
              <a:t>MS SQL DB</a:t>
            </a:r>
          </a:p>
          <a:p>
            <a:pPr lvl="2"/>
            <a:r>
              <a:rPr lang="zh-TW" altLang="en-US" dirty="0"/>
              <a:t>主機清單中的項次</a:t>
            </a:r>
            <a:r>
              <a:rPr lang="en-US" altLang="zh-TW" dirty="0"/>
              <a:t>1,4,11</a:t>
            </a:r>
          </a:p>
          <a:p>
            <a:pPr lvl="1"/>
            <a:r>
              <a:rPr lang="zh-TW" altLang="en-US" dirty="0"/>
              <a:t>負責</a:t>
            </a:r>
            <a:r>
              <a:rPr lang="en-US" altLang="zh-TW" dirty="0"/>
              <a:t>DR</a:t>
            </a:r>
            <a:r>
              <a:rPr lang="zh-TW" altLang="en-US" dirty="0"/>
              <a:t>演練與目標達成</a:t>
            </a:r>
          </a:p>
          <a:p>
            <a:pPr lvl="1"/>
            <a:r>
              <a:rPr lang="en-US" altLang="zh-TW" dirty="0"/>
              <a:t>DR</a:t>
            </a:r>
            <a:r>
              <a:rPr lang="zh-TW" altLang="en-US" dirty="0"/>
              <a:t>日常維護異常的</a:t>
            </a:r>
            <a:r>
              <a:rPr lang="en-US" altLang="zh-TW" dirty="0"/>
              <a:t>Alert</a:t>
            </a:r>
            <a:r>
              <a:rPr lang="zh-TW" altLang="en-US" dirty="0"/>
              <a:t>通知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CC3B-8275-4DD9-8D5C-702D7D336AB6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景碩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負責建置</a:t>
            </a:r>
            <a:r>
              <a:rPr lang="en-US" altLang="zh-TW" dirty="0"/>
              <a:t>4</a:t>
            </a:r>
            <a:r>
              <a:rPr lang="zh-TW" altLang="en-US" dirty="0"/>
              <a:t>台</a:t>
            </a:r>
            <a:r>
              <a:rPr lang="en-US" altLang="zh-TW" dirty="0"/>
              <a:t>AP</a:t>
            </a:r>
          </a:p>
          <a:p>
            <a:pPr lvl="2"/>
            <a:r>
              <a:rPr lang="zh-TW" altLang="en-US" dirty="0"/>
              <a:t>主機清單中的項次</a:t>
            </a:r>
            <a:r>
              <a:rPr lang="en-US" altLang="zh-TW" dirty="0"/>
              <a:t>2,3,5,6</a:t>
            </a:r>
          </a:p>
          <a:p>
            <a:pPr lvl="1"/>
            <a:r>
              <a:rPr lang="zh-TW" altLang="en-US" dirty="0"/>
              <a:t>負責建置</a:t>
            </a:r>
            <a:r>
              <a:rPr lang="en-US" altLang="zh-TW" dirty="0"/>
              <a:t>Oracle DB</a:t>
            </a:r>
          </a:p>
          <a:p>
            <a:pPr lvl="2"/>
            <a:r>
              <a:rPr lang="zh-TW" altLang="en-US" dirty="0"/>
              <a:t>主機清單中的項次</a:t>
            </a:r>
            <a:r>
              <a:rPr lang="en-US" altLang="zh-TW" dirty="0"/>
              <a:t>7,8,9</a:t>
            </a:r>
          </a:p>
          <a:p>
            <a:pPr lvl="1"/>
            <a:r>
              <a:rPr lang="zh-TW" altLang="en-US" dirty="0"/>
              <a:t>負責建置跨廠代工主機</a:t>
            </a:r>
          </a:p>
          <a:p>
            <a:pPr lvl="2"/>
            <a:r>
              <a:rPr lang="zh-TW" altLang="en-US" sz="2400" dirty="0"/>
              <a:t>主機清單中的</a:t>
            </a:r>
            <a:r>
              <a:rPr lang="en-US" altLang="zh-TW" sz="2400" dirty="0"/>
              <a:t>12,13</a:t>
            </a:r>
            <a:endParaRPr lang="en-US" altLang="zh-TW" dirty="0"/>
          </a:p>
          <a:p>
            <a:pPr lvl="0"/>
            <a:r>
              <a:rPr lang="zh-TW" altLang="en-US" dirty="0"/>
              <a:t>廠商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負責建置</a:t>
            </a:r>
            <a:r>
              <a:rPr lang="zh-TW" altLang="en-US" dirty="0">
                <a:sym typeface="+mn-ea"/>
              </a:rPr>
              <a:t>雲端</a:t>
            </a:r>
            <a:r>
              <a:rPr lang="en-US" altLang="zh-TW" dirty="0"/>
              <a:t>DR</a:t>
            </a:r>
            <a:r>
              <a:rPr lang="zh-TW" altLang="en-US" dirty="0"/>
              <a:t>網路架構</a:t>
            </a:r>
          </a:p>
          <a:p>
            <a:pPr lvl="1"/>
            <a:r>
              <a:rPr lang="zh-TW" altLang="en-US" dirty="0"/>
              <a:t>負責建置</a:t>
            </a:r>
            <a:r>
              <a:rPr lang="en-US" altLang="zh-TW" dirty="0"/>
              <a:t>MS SQL DB</a:t>
            </a:r>
          </a:p>
          <a:p>
            <a:pPr lvl="2"/>
            <a:r>
              <a:rPr lang="zh-TW" altLang="en-US" dirty="0"/>
              <a:t>主機清單中的項次</a:t>
            </a:r>
            <a:r>
              <a:rPr lang="en-US" altLang="zh-TW" dirty="0"/>
              <a:t>1,4,11</a:t>
            </a:r>
          </a:p>
          <a:p>
            <a:pPr lvl="1"/>
            <a:r>
              <a:rPr lang="zh-TW" altLang="en-US" dirty="0"/>
              <a:t>負責</a:t>
            </a:r>
            <a:r>
              <a:rPr lang="en-US" altLang="zh-TW" dirty="0"/>
              <a:t>DR</a:t>
            </a:r>
            <a:r>
              <a:rPr lang="zh-TW" altLang="en-US" dirty="0"/>
              <a:t>演練與目標達成</a:t>
            </a:r>
          </a:p>
          <a:p>
            <a:pPr lvl="1"/>
            <a:r>
              <a:rPr lang="en-US" altLang="zh-TW" dirty="0"/>
              <a:t>DR</a:t>
            </a:r>
            <a:r>
              <a:rPr lang="zh-TW" altLang="en-US" dirty="0"/>
              <a:t>日常維護異常的</a:t>
            </a:r>
            <a:r>
              <a:rPr lang="en-US" altLang="zh-TW" dirty="0"/>
              <a:t>Alert</a:t>
            </a:r>
            <a:r>
              <a:rPr lang="zh-TW" altLang="en-US" dirty="0"/>
              <a:t>通知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CC3B-8275-4DD9-8D5C-702D7D336AB6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景碩 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負責建置</a:t>
            </a:r>
            <a:r>
              <a:rPr lang="en-US" altLang="zh-TW" dirty="0"/>
              <a:t>4</a:t>
            </a:r>
            <a:r>
              <a:rPr lang="zh-TW" altLang="en-US" dirty="0"/>
              <a:t>台</a:t>
            </a:r>
            <a:r>
              <a:rPr lang="en-US" altLang="zh-TW" dirty="0"/>
              <a:t>AP</a:t>
            </a:r>
          </a:p>
          <a:p>
            <a:pPr lvl="2"/>
            <a:r>
              <a:rPr lang="zh-TW" altLang="en-US" dirty="0"/>
              <a:t>主機清單中的項次</a:t>
            </a:r>
            <a:r>
              <a:rPr lang="en-US" altLang="zh-TW" dirty="0"/>
              <a:t>2,3,5,6</a:t>
            </a:r>
          </a:p>
          <a:p>
            <a:pPr lvl="1"/>
            <a:r>
              <a:rPr lang="zh-TW" altLang="en-US" dirty="0"/>
              <a:t>負責建置</a:t>
            </a:r>
            <a:r>
              <a:rPr lang="en-US" altLang="zh-TW" dirty="0"/>
              <a:t>Oracle DB</a:t>
            </a:r>
          </a:p>
          <a:p>
            <a:pPr lvl="2"/>
            <a:r>
              <a:rPr lang="zh-TW" altLang="en-US" dirty="0"/>
              <a:t>主機清單中的項次</a:t>
            </a:r>
            <a:r>
              <a:rPr lang="en-US" altLang="zh-TW" dirty="0"/>
              <a:t>7,8,9</a:t>
            </a:r>
          </a:p>
          <a:p>
            <a:pPr lvl="1"/>
            <a:r>
              <a:rPr lang="zh-TW" altLang="en-US" dirty="0"/>
              <a:t>負責建置跨廠代工主機</a:t>
            </a:r>
          </a:p>
          <a:p>
            <a:pPr lvl="2"/>
            <a:r>
              <a:rPr lang="zh-TW" altLang="en-US" sz="2400" dirty="0"/>
              <a:t>主機清單中的</a:t>
            </a:r>
            <a:r>
              <a:rPr lang="en-US" altLang="zh-TW" sz="2400" dirty="0"/>
              <a:t>12,13</a:t>
            </a:r>
            <a:endParaRPr lang="en-US" altLang="zh-TW" dirty="0"/>
          </a:p>
          <a:p>
            <a:pPr lvl="0"/>
            <a:r>
              <a:rPr lang="zh-TW" altLang="en-US" dirty="0"/>
              <a:t>廠商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負責建置</a:t>
            </a:r>
            <a:r>
              <a:rPr lang="zh-TW" altLang="en-US" dirty="0">
                <a:sym typeface="+mn-ea"/>
              </a:rPr>
              <a:t>雲端</a:t>
            </a:r>
            <a:r>
              <a:rPr lang="en-US" altLang="zh-TW" dirty="0"/>
              <a:t>DR</a:t>
            </a:r>
            <a:r>
              <a:rPr lang="zh-TW" altLang="en-US" dirty="0"/>
              <a:t>網路架構</a:t>
            </a:r>
          </a:p>
          <a:p>
            <a:pPr lvl="1"/>
            <a:r>
              <a:rPr lang="zh-TW" altLang="en-US" dirty="0"/>
              <a:t>負責建置</a:t>
            </a:r>
            <a:r>
              <a:rPr lang="en-US" altLang="zh-TW" dirty="0"/>
              <a:t>MS SQL DB</a:t>
            </a:r>
          </a:p>
          <a:p>
            <a:pPr lvl="2"/>
            <a:r>
              <a:rPr lang="zh-TW" altLang="en-US" dirty="0"/>
              <a:t>主機清單中的項次</a:t>
            </a:r>
            <a:r>
              <a:rPr lang="en-US" altLang="zh-TW" dirty="0"/>
              <a:t>1,4,11</a:t>
            </a:r>
          </a:p>
          <a:p>
            <a:pPr lvl="1"/>
            <a:r>
              <a:rPr lang="zh-TW" altLang="en-US" dirty="0"/>
              <a:t>負責</a:t>
            </a:r>
            <a:r>
              <a:rPr lang="en-US" altLang="zh-TW" dirty="0"/>
              <a:t>DR</a:t>
            </a:r>
            <a:r>
              <a:rPr lang="zh-TW" altLang="en-US" dirty="0"/>
              <a:t>演練與目標達成</a:t>
            </a:r>
          </a:p>
          <a:p>
            <a:pPr lvl="1"/>
            <a:r>
              <a:rPr lang="en-US" altLang="zh-TW" dirty="0"/>
              <a:t>DR</a:t>
            </a:r>
            <a:r>
              <a:rPr lang="zh-TW" altLang="en-US" dirty="0"/>
              <a:t>日常維護異常的</a:t>
            </a:r>
            <a:r>
              <a:rPr lang="en-US" altLang="zh-TW" dirty="0"/>
              <a:t>Alert</a:t>
            </a:r>
            <a:r>
              <a:rPr lang="zh-TW" altLang="en-US" dirty="0"/>
              <a:t>通知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CC3B-8275-4DD9-8D5C-702D7D336AB6}" type="slidenum">
              <a:rPr lang="zh-TW" altLang="en-US" smtClean="0"/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Divider">
  <p:cSld name="1_Section Divi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/>
          <p:nvPr/>
        </p:nvSpPr>
        <p:spPr>
          <a:xfrm rot="10800000">
            <a:off x="2976556" y="-4"/>
            <a:ext cx="308381" cy="68580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9"/>
          <p:cNvSpPr/>
          <p:nvPr/>
        </p:nvSpPr>
        <p:spPr>
          <a:xfrm rot="-5400000">
            <a:off x="5941808" y="-1282702"/>
            <a:ext cx="308381" cy="121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9"/>
          <p:cNvSpPr/>
          <p:nvPr/>
        </p:nvSpPr>
        <p:spPr>
          <a:xfrm rot="10800000">
            <a:off x="2976556" y="-4"/>
            <a:ext cx="308381" cy="68580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9"/>
          <p:cNvSpPr/>
          <p:nvPr/>
        </p:nvSpPr>
        <p:spPr>
          <a:xfrm>
            <a:off x="0" y="4"/>
            <a:ext cx="9258300" cy="6857996"/>
          </a:xfrm>
          <a:prstGeom prst="rect">
            <a:avLst/>
          </a:prstGeom>
          <a:solidFill>
            <a:srgbClr val="4645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1"/>
          </p:nvPr>
        </p:nvSpPr>
        <p:spPr>
          <a:xfrm>
            <a:off x="1661100" y="1469536"/>
            <a:ext cx="2482396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0"/>
              <a:buNone/>
              <a:defRPr sz="110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2"/>
          </p:nvPr>
        </p:nvSpPr>
        <p:spPr>
          <a:xfrm>
            <a:off x="1720426" y="2947767"/>
            <a:ext cx="7080673" cy="15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•"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" name="Google Shape;54;p19"/>
          <p:cNvPicPr preferRelativeResize="0"/>
          <p:nvPr/>
        </p:nvPicPr>
        <p:blipFill rotWithShape="1">
          <a:blip r:embed="rId2">
            <a:alphaModFix/>
          </a:blip>
          <a:srcRect l="27890" t="5902" r="32537" b="610"/>
          <a:stretch/>
        </p:blipFill>
        <p:spPr>
          <a:xfrm>
            <a:off x="9244013" y="-2"/>
            <a:ext cx="2947987" cy="68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E0820E-E86A-4245-AF6A-000EBF442F6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473700" cy="406876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75388" y="2103437"/>
            <a:ext cx="5473699" cy="406876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Presentation Footer">
            <a:extLst>
              <a:ext uri="{FF2B5EF4-FFF2-40B4-BE49-F238E27FC236}">
                <a16:creationId xmlns:a16="http://schemas.microsoft.com/office/drawing/2014/main" id="{067D2AEA-341E-4BEC-9DE2-87F1D311F5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FFDA629C-04CF-4329-A513-8273BEBC5E4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4561B4D-D2C4-4743-B978-283D09878908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EEAEFD-4D96-414E-BFBD-5330580641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3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5317807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317807" cy="406876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BED7AA0-17C2-48FB-ABC4-C692036AAF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resentation Footer">
            <a:extLst>
              <a:ext uri="{FF2B5EF4-FFF2-40B4-BE49-F238E27FC236}">
                <a16:creationId xmlns:a16="http://schemas.microsoft.com/office/drawing/2014/main" id="{13CA01EC-74E7-46D6-B9C3-3BF3818DA2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1E65F41B-A18F-4D3E-915F-1F329317406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D2CE7A-5251-6B44-A275-63BA150988B6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73C98D8-5B98-41C4-AEFF-4A77CD067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57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42914" y="316218"/>
            <a:ext cx="531780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9845CC-465C-0147-BB19-41367E39D82E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5317808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317807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D7C5ACFB-61B7-4A08-AE8A-3A80BEC2E22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02BAA9CC-763F-4505-97C9-24D4ABD8DD6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22497-03C8-1A49-9813-45C574608D49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10E761E0-3587-4A31-997F-CE8E3A358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4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32288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13" hasCustomPrompt="1"/>
          </p:nvPr>
        </p:nvSpPr>
        <p:spPr>
          <a:xfrm>
            <a:off x="8220076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Presentation Footer">
            <a:extLst>
              <a:ext uri="{FF2B5EF4-FFF2-40B4-BE49-F238E27FC236}">
                <a16:creationId xmlns:a16="http://schemas.microsoft.com/office/drawing/2014/main" id="{6C53AB53-6653-42B1-B9D6-EB2EFF4B49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76E638A8-EB6B-4563-B520-8A8A6A3E664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83223A57-2721-4947-9F68-6938C4E4F1B7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6013A4E0-8BC8-43BD-AE29-7D448DF33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4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56B3548-5EB8-714F-93B3-BD8CE8C6C99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9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32288" y="2103439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13" hasCustomPrompt="1"/>
          </p:nvPr>
        </p:nvSpPr>
        <p:spPr>
          <a:xfrm>
            <a:off x="8220076" y="2103439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255A06FB-EE8B-4642-9C1A-40B8F0083D8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CB39C188-B397-483D-80EC-B5D9D1384E6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F5A385A5-9BE6-F447-9BCB-9305B9383CF5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CA8159A-8660-4BB5-BFF5-FCB30C41DA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1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606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3" hasCustomPrompt="1"/>
          </p:nvPr>
        </p:nvSpPr>
        <p:spPr>
          <a:xfrm>
            <a:off x="6275388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half" idx="14" hasCustomPrompt="1"/>
          </p:nvPr>
        </p:nvSpPr>
        <p:spPr>
          <a:xfrm>
            <a:off x="919016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EC1E7080-72F9-4244-AFA9-CEE3373F1B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9C15D536-803A-4FDA-96C2-0DD6A243A97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EBB6C466-3DEA-6844-9497-27CCB61F27EA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766AC7EC-26A9-4359-B160-8DCDEB14F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4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2F08066-BCE7-3945-BE4E-1DEA43569B7F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606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3" hasCustomPrompt="1"/>
          </p:nvPr>
        </p:nvSpPr>
        <p:spPr>
          <a:xfrm>
            <a:off x="6275388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half" idx="14" hasCustomPrompt="1"/>
          </p:nvPr>
        </p:nvSpPr>
        <p:spPr>
          <a:xfrm>
            <a:off x="919016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5" name="Presentation Footer">
            <a:extLst>
              <a:ext uri="{FF2B5EF4-FFF2-40B4-BE49-F238E27FC236}">
                <a16:creationId xmlns:a16="http://schemas.microsoft.com/office/drawing/2014/main" id="{7A38251C-F0F6-4C4E-90EA-046EBE390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D1CEFF90-96A0-43B5-A905-C1B1E995A88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5B504B99-8362-3F4F-BD18-C775E6AF07EF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9026E04C-2403-4D04-9506-C1AEDD8BE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62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913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045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3"/>
          </p:nvPr>
        </p:nvSpPr>
        <p:spPr>
          <a:xfrm>
            <a:off x="5111177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half" idx="14"/>
          </p:nvPr>
        </p:nvSpPr>
        <p:spPr>
          <a:xfrm>
            <a:off x="7445309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half" idx="15"/>
          </p:nvPr>
        </p:nvSpPr>
        <p:spPr>
          <a:xfrm>
            <a:off x="9779443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resentation Footer">
            <a:extLst>
              <a:ext uri="{FF2B5EF4-FFF2-40B4-BE49-F238E27FC236}">
                <a16:creationId xmlns:a16="http://schemas.microsoft.com/office/drawing/2014/main" id="{2361EBB0-BC2B-4110-AFF0-9612E9BCBE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B2E9937C-7E30-4F8A-B2DC-3CABA59F5C8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86BA2919-AA9A-AC43-9BB9-E71DDCE37B8A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289CCE2-B31E-4A52-83B1-71AE544EE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55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7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CBFC701-7287-1F4F-B6FA-1BECCBF324C6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913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045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3"/>
          </p:nvPr>
        </p:nvSpPr>
        <p:spPr>
          <a:xfrm>
            <a:off x="5111177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half" idx="14"/>
          </p:nvPr>
        </p:nvSpPr>
        <p:spPr>
          <a:xfrm>
            <a:off x="7445309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half" idx="15"/>
          </p:nvPr>
        </p:nvSpPr>
        <p:spPr>
          <a:xfrm>
            <a:off x="9779443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resentation Footer">
            <a:extLst>
              <a:ext uri="{FF2B5EF4-FFF2-40B4-BE49-F238E27FC236}">
                <a16:creationId xmlns:a16="http://schemas.microsoft.com/office/drawing/2014/main" id="{EBE12295-1610-4511-8950-3D9E038E4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6226A18B-2E48-47C8-8231-AE2C5DF4E6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42C5E018-E64A-6842-83B0-5126987D171D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9652FBC2-942D-468E-8FFB-4961241D59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71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2912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331494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220075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36C29E-E542-4CF8-8350-7B2993AB9F1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2913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E49564D-E876-4F96-AA36-94443DF6A6B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31495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D1C35B22-67CB-4342-8F23-814ABE95E98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20076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resentation Footer">
            <a:extLst>
              <a:ext uri="{FF2B5EF4-FFF2-40B4-BE49-F238E27FC236}">
                <a16:creationId xmlns:a16="http://schemas.microsoft.com/office/drawing/2014/main" id="{143150FA-7ADA-4D3B-8D83-185C5B9627F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1" name="Date">
            <a:extLst>
              <a:ext uri="{FF2B5EF4-FFF2-40B4-BE49-F238E27FC236}">
                <a16:creationId xmlns:a16="http://schemas.microsoft.com/office/drawing/2014/main" id="{654B51D6-1525-4D38-B225-69AC562201D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E6C91332-7417-D745-BB88-7174EF9A7963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9CE3AF0A-026B-4716-8B65-D5F631540C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5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hidden">
          <a:xfrm>
            <a:off x="0" y="0"/>
            <a:ext cx="8096250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8096250" cy="1143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 bwMode="hidden">
          <a:xfrm>
            <a:off x="8096250" y="0"/>
            <a:ext cx="4095750" cy="3429000"/>
          </a:xfrm>
          <a:prstGeom prst="rect">
            <a:avLst/>
          </a:prstGeom>
          <a:solidFill>
            <a:srgbClr val="EB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2" y="428625"/>
            <a:ext cx="7418388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4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24489-97EC-1D48-A1FA-019C12286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0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CE153FD-285A-D647-ADE4-833E86A9CF52}"/>
              </a:ext>
            </a:extLst>
          </p:cNvPr>
          <p:cNvSpPr>
            <a:spLocks noGrp="1"/>
          </p:cNvSpPr>
          <p:nvPr>
            <p:ph type="subTitle" idx="24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2912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331494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220075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F41A2FF-FB3D-4971-8B6D-3BD731DE50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2913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662A741-222C-4F6F-9366-53AED64CAC1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31495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2C7502DD-886C-4B7F-ACDF-7765ADE3972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20076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resentation Footer">
            <a:extLst>
              <a:ext uri="{FF2B5EF4-FFF2-40B4-BE49-F238E27FC236}">
                <a16:creationId xmlns:a16="http://schemas.microsoft.com/office/drawing/2014/main" id="{E528D06F-5262-4849-B168-CAB133AE792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8844EFB6-E1C5-4C39-8ECF-FB91260B5D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A6279766-7E6D-8A47-83CC-C89E2F78C68B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238FF94D-6991-41E6-8DF6-656C300803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09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oxes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647D158-444C-4C82-ACB0-9AB0A3521F0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7233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9E9185D-B5E2-42D8-B0BB-64A24064250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59638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4EDDB54A-2316-4869-8165-5986C600341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76363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C944BFAA-989E-4744-AC4B-DF3B93FF7EF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193088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B9DDE53E-9EDD-4F33-A597-8A2E4C6CBC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1C6AF745-C28E-4CFB-995D-464989BC2E6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452AE73E-456E-FB4B-8730-2BDB2E3FBE1B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E93105BA-6858-4899-BF66-66DC46BAE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34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oxes for Icon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3591F7-EFF5-C649-BCF8-906639EFF4C9}"/>
              </a:ext>
            </a:extLst>
          </p:cNvPr>
          <p:cNvSpPr>
            <a:spLocks noGrp="1"/>
          </p:cNvSpPr>
          <p:nvPr>
            <p:ph type="subTitle" idx="23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4F44128-4414-43CF-8270-05DD5E55901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7233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550B7EC-9A89-4137-AC2C-8E055967FFC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59638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CAE92F97-7ADC-46A9-8EB2-EF00E7B8C3B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76363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0AE013A-6661-47CF-A7AF-4541D1BE18D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93088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8" name="Presentation Footer">
            <a:extLst>
              <a:ext uri="{FF2B5EF4-FFF2-40B4-BE49-F238E27FC236}">
                <a16:creationId xmlns:a16="http://schemas.microsoft.com/office/drawing/2014/main" id="{476632F6-66EA-4654-B66C-2F08C8E1CE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8B148D9B-4228-4F7F-B491-CFE84F85C04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21F53A83-7F9F-5540-9358-832BD0B4F7F0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309E4F0E-DE98-4D2A-9BFB-DA7217D327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59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442911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5963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17"/>
          </p:nvPr>
        </p:nvSpPr>
        <p:spPr>
          <a:xfrm>
            <a:off x="6276363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9"/>
          </p:nvPr>
        </p:nvSpPr>
        <p:spPr>
          <a:xfrm>
            <a:off x="919308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7BDE18C-B6F5-4F07-92F2-88EB0F06DA8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7233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EAB83E31-ADC6-4472-8BCC-A512375107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59638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C9889D5-4B26-4E63-BD3D-E58AF8BFA96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76363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D4154D0B-36B2-465C-8CF8-5F641F04607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93088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3" name="Presentation Footer">
            <a:extLst>
              <a:ext uri="{FF2B5EF4-FFF2-40B4-BE49-F238E27FC236}">
                <a16:creationId xmlns:a16="http://schemas.microsoft.com/office/drawing/2014/main" id="{8DCF3834-7D5F-40E8-8AF6-4F88731AE16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4" name="Date">
            <a:extLst>
              <a:ext uri="{FF2B5EF4-FFF2-40B4-BE49-F238E27FC236}">
                <a16:creationId xmlns:a16="http://schemas.microsoft.com/office/drawing/2014/main" id="{29A7CEAD-580B-4DE6-A2E0-E3DAE79DE6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1CA130FE-B4E4-5E44-A540-1DC9FD5FCD48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9F5E421A-2098-44B9-874B-993CE3B5F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70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194D818-D8E8-5342-BDE8-319BC1FCE4A9}"/>
              </a:ext>
            </a:extLst>
          </p:cNvPr>
          <p:cNvSpPr>
            <a:spLocks noGrp="1"/>
          </p:cNvSpPr>
          <p:nvPr>
            <p:ph type="subTitle" idx="2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136A12B2-03B5-4BC2-942B-CDF222899B3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42911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19698F39-9E08-4628-9EAA-9DFB91AB41F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35963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9DD7D57-3E24-4739-9180-648AACAD80CD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6276363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C238DBFC-D359-4AE7-953F-513D1249339E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919308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75EAC27-A3D9-42D2-B8B6-307439DE0C9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7233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B897F92-3121-4E86-B159-DB3A78790D2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59638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91ECA7E9-EB6F-4C5F-9E75-057DD0429E4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76363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364D15F8-8EEC-45CD-98E7-4DEE5949D11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93088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5" name="Presentation Footer">
            <a:extLst>
              <a:ext uri="{FF2B5EF4-FFF2-40B4-BE49-F238E27FC236}">
                <a16:creationId xmlns:a16="http://schemas.microsoft.com/office/drawing/2014/main" id="{292FBB13-99BA-4730-97DD-6B927BAB2B9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6" name="Date">
            <a:extLst>
              <a:ext uri="{FF2B5EF4-FFF2-40B4-BE49-F238E27FC236}">
                <a16:creationId xmlns:a16="http://schemas.microsoft.com/office/drawing/2014/main" id="{2CE8D507-C7DC-4A8C-AC5D-5AA897162AE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AB8BEB26-E7FB-674E-B1F1-F9A9A4081F0E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C5452FF6-710C-4162-87A0-D32E3D9ED2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911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48387" cy="474345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Presentation Footer">
            <a:extLst>
              <a:ext uri="{FF2B5EF4-FFF2-40B4-BE49-F238E27FC236}">
                <a16:creationId xmlns:a16="http://schemas.microsoft.com/office/drawing/2014/main" id="{B3707D2C-7DF3-4EFE-9DD4-E8C7AA8B54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83D88E3C-7EF7-4B3C-9713-6E89C69AC6B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F60670DB-779C-0946-9DF6-A1C1BACE521C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10842AC8-8412-4D65-BC9D-953648FAE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89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168D6DA-542B-6F48-A3F4-9AAC02852C7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48387" cy="474345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8D9C67B1-50E6-4DEF-9BFF-7719E52635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FCC2D15B-C84F-4D88-A2DE-44282445E10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1ECAA161-FF3F-A749-9ADE-D634FE24BF4F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4B491E1-3607-4463-BA21-5BF30F9657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7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48387" cy="474345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8" name="Presentation Footer">
            <a:extLst>
              <a:ext uri="{FF2B5EF4-FFF2-40B4-BE49-F238E27FC236}">
                <a16:creationId xmlns:a16="http://schemas.microsoft.com/office/drawing/2014/main" id="{A2808A79-2905-41A1-B99C-1D393D6CBB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6423CBA3-567A-4416-8DCF-ACBDBFE4FA8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9E9C975-7100-5B44-91D6-CCB59DF37C80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B4165E1-39E1-4A48-8ED6-9C3A963577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9" name="Presentation Footer">
            <a:extLst>
              <a:ext uri="{FF2B5EF4-FFF2-40B4-BE49-F238E27FC236}">
                <a16:creationId xmlns:a16="http://schemas.microsoft.com/office/drawing/2014/main" id="{F2288642-D6A8-4716-B5EF-36D68817E02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76E9A6AC-3A56-4D69-B8B6-5E24CE0B75A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3AA9A264-3AED-314E-9C42-71D82A9E34D4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AC6746E-625A-44F1-923D-85D1DDF841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12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esentation Footer">
            <a:extLst>
              <a:ext uri="{FF2B5EF4-FFF2-40B4-BE49-F238E27FC236}">
                <a16:creationId xmlns:a16="http://schemas.microsoft.com/office/drawing/2014/main" id="{99A7B0C4-BC7D-457C-B648-F1FE808CD6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CD72F5B7-8C3E-4398-BD4E-B469E521981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22DAFD83-E49B-F640-83CD-72FF9D47BB26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4363D4C-937A-4BA3-973F-C587E7E9FF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3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2" y="2103120"/>
            <a:ext cx="11306175" cy="4073842"/>
          </a:xfrm>
        </p:spPr>
        <p:txBody>
          <a:bodyPr/>
          <a:lstStyle>
            <a:lvl1pPr marL="730250" indent="-7302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>
                <a:tab pos="10623550" algn="r"/>
              </a:tabLst>
              <a:defRPr sz="2800" b="0">
                <a:solidFill>
                  <a:schemeClr val="tx1"/>
                </a:solidFill>
              </a:defRPr>
            </a:lvl1pPr>
            <a:lvl2pPr marL="730250" indent="0">
              <a:buClr>
                <a:schemeClr val="accent4"/>
              </a:buClr>
              <a:buFont typeface="+mj-lt"/>
              <a:buNone/>
              <a:tabLst>
                <a:tab pos="10623550" algn="r"/>
              </a:tabLst>
              <a:defRPr sz="1600"/>
            </a:lvl2pPr>
            <a:lvl3pPr marL="914400" indent="-182563">
              <a:lnSpc>
                <a:spcPct val="100000"/>
              </a:lnSpc>
              <a:tabLst>
                <a:tab pos="10623550" algn="r"/>
              </a:tabLst>
              <a:defRPr/>
            </a:lvl3pPr>
            <a:lvl4pPr marL="1096963" indent="-182563">
              <a:lnSpc>
                <a:spcPct val="100000"/>
              </a:lnSpc>
              <a:tabLst>
                <a:tab pos="10623550" algn="r"/>
              </a:tabLst>
              <a:defRPr/>
            </a:lvl4pPr>
            <a:lvl5pPr marL="1279525" indent="-182563">
              <a:lnSpc>
                <a:spcPct val="100000"/>
              </a:lnSpc>
              <a:tabLst>
                <a:tab pos="10623550" algn="r"/>
              </a:tabLst>
              <a:defRPr/>
            </a:lvl5pPr>
            <a:lvl6pPr marL="1462088" indent="-182563">
              <a:lnSpc>
                <a:spcPct val="100000"/>
              </a:lnSpc>
              <a:tabLst>
                <a:tab pos="10623550" algn="r"/>
              </a:tabLst>
              <a:defRPr/>
            </a:lvl6pPr>
            <a:lvl7pPr marL="1644650" indent="-182563">
              <a:lnSpc>
                <a:spcPct val="100000"/>
              </a:lnSpc>
              <a:tabLst>
                <a:tab pos="10623550" algn="r"/>
              </a:tabLst>
              <a:defRPr/>
            </a:lvl7pPr>
            <a:lvl8pPr marL="1828800" indent="-182563">
              <a:lnSpc>
                <a:spcPct val="100000"/>
              </a:lnSpc>
              <a:tabLst>
                <a:tab pos="10623550" algn="r"/>
              </a:tabLst>
              <a:defRPr/>
            </a:lvl8pPr>
            <a:lvl9pPr marL="2011363" indent="-182563">
              <a:lnSpc>
                <a:spcPct val="100000"/>
              </a:lnSpc>
              <a:tabLst>
                <a:tab pos="10623550" algn="r"/>
              </a:tabLs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Presentation Footer">
            <a:extLst>
              <a:ext uri="{FF2B5EF4-FFF2-40B4-BE49-F238E27FC236}">
                <a16:creationId xmlns:a16="http://schemas.microsoft.com/office/drawing/2014/main" id="{B0AE826D-197B-B84E-8B9B-E061070076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2A29A14A-827E-1247-9162-E763C985AC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5521146-9CBC-CA4E-A936-4105C57B7AA6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092926E-C7A2-1946-B74B-5EC49D3EAE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79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241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8" name="Rectangle 7"/>
          <p:cNvSpPr/>
          <p:nvPr/>
        </p:nvSpPr>
        <p:spPr bwMode="hidden">
          <a:xfrm>
            <a:off x="0" y="2103438"/>
            <a:ext cx="3971925" cy="4068762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60370" y="2377440"/>
            <a:ext cx="3611880" cy="1737360"/>
          </a:xfrm>
        </p:spPr>
        <p:txBody>
          <a:bodyPr tIns="0" bIns="0" anchor="t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3600" b="1" spc="-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3931920"/>
            <a:ext cx="3328986" cy="206178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 marL="18288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bg1"/>
                </a:solidFill>
              </a:defRPr>
            </a:lvl2pPr>
            <a:lvl3pPr marL="36576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b="0">
                <a:solidFill>
                  <a:schemeClr val="bg1"/>
                </a:solidFill>
              </a:defRPr>
            </a:lvl3pPr>
            <a:lvl4pPr marL="54864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bg1"/>
                </a:solidFill>
              </a:defRPr>
            </a:lvl4pPr>
            <a:lvl5pPr marL="73152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b="0">
                <a:solidFill>
                  <a:schemeClr val="bg1"/>
                </a:solidFill>
              </a:defRPr>
            </a:lvl5pPr>
            <a:lvl6pPr marL="914400" indent="-182880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 marL="1097280" indent="-182880">
              <a:spcBef>
                <a:spcPts val="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7pPr>
            <a:lvl8pPr marL="1280160" indent="-182880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8pPr>
            <a:lvl9pPr marL="1463040" indent="-182880">
              <a:spcBef>
                <a:spcPts val="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327525" y="2095500"/>
            <a:ext cx="7421563" cy="4076699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22E99923-0EF3-4147-8318-0DCE770AA4F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E63AAD15-CC4C-4F4E-A7D4-8BDF4A9C465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2A5E47C7-BE1B-AD45-8C3D-BD3CA4845179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F704AF40-9537-48E1-AA82-98F733AB7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191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2095500"/>
            <a:ext cx="3529012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27524" y="2095500"/>
            <a:ext cx="3533775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222571" y="2095500"/>
            <a:ext cx="3529012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3599542"/>
            <a:ext cx="3529012" cy="257805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04FBFED-85D0-8C43-84C6-BADD19241ED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4327525" y="3599542"/>
            <a:ext cx="3533775" cy="257805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7D43B0B-6C29-D449-BC95-219F98DA27E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222571" y="3599542"/>
            <a:ext cx="3529012" cy="257805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resentation Footer">
            <a:extLst>
              <a:ext uri="{FF2B5EF4-FFF2-40B4-BE49-F238E27FC236}">
                <a16:creationId xmlns:a16="http://schemas.microsoft.com/office/drawing/2014/main" id="{488ECE07-0F56-4D42-88E7-9EE4A6875A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92A20B44-BAC5-421A-834E-C0336D10C99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F95570C-F888-FB4E-9EB1-631A48518DA4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33099B9F-B5BB-4BD7-90DF-E6FE03CA9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478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442913" y="2103438"/>
            <a:ext cx="11306175" cy="4068762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Presentation Footer">
            <a:extLst>
              <a:ext uri="{FF2B5EF4-FFF2-40B4-BE49-F238E27FC236}">
                <a16:creationId xmlns:a16="http://schemas.microsoft.com/office/drawing/2014/main" id="{C65B6F41-E802-4CF5-8B9F-07044F8CB1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3213A3B9-A059-4CBD-8F51-BA0FDCD9A0F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C95287CF-B2D0-8143-9DF9-738AB44D4127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BD55E6CB-0F32-42F1-A94F-C799A281C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61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4" y="428625"/>
            <a:ext cx="5473699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5B5A1-1961-2549-9AC7-6FB51905A5F2}"/>
              </a:ext>
            </a:extLst>
          </p:cNvPr>
          <p:cNvSpPr txBox="1"/>
          <p:nvPr userDrawn="1"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None/>
            </a:pPr>
            <a:r>
              <a:rPr lang="en-US" sz="1200" dirty="0">
                <a:solidFill>
                  <a:schemeClr val="tx1"/>
                </a:solidFill>
              </a:rPr>
              <a:t>pwc.com</a:t>
            </a:r>
          </a:p>
        </p:txBody>
      </p:sp>
      <p:sp>
        <p:nvSpPr>
          <p:cNvPr id="14" name="Rectangle 13"/>
          <p:cNvSpPr/>
          <p:nvPr/>
        </p:nvSpPr>
        <p:spPr bwMode="hidden">
          <a:xfrm>
            <a:off x="0" y="4940854"/>
            <a:ext cx="12192000" cy="1917146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2" y="5259600"/>
            <a:ext cx="11306176" cy="1451610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[Legal]</a:t>
            </a: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2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1971A9E-1347-2E4A-8F01-32BA5D5488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2292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0A2100-6DF1-414A-91DA-B6027C61BA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129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ose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6D911B5-C441-B44D-9980-56426B1A19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14462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F941B13-F925-1C4F-8990-F4149ED1B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7573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 Manual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D68526-5625-1E4A-90D0-6166C1CB0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453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2103120"/>
            <a:ext cx="11306175" cy="40738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Presentation Footer">
            <a:extLst>
              <a:ext uri="{FF2B5EF4-FFF2-40B4-BE49-F238E27FC236}">
                <a16:creationId xmlns:a16="http://schemas.microsoft.com/office/drawing/2014/main" id="{9853FC5B-A1A5-4F7F-A104-DF817D1852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83AEF06C-AE3F-4BB4-AD32-87AFCA4C3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B516ECB9-133F-3B44-8B3C-D8CC808D0454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24280CD-7F82-4378-B4EB-A953855D6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501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 Manual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54294-58FB-3646-A032-19FD69799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631847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ose Manual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F4BCE9-03B0-5C4D-A70B-519F67263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93453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 Manual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146EE5-5980-A84E-9311-F5B9956E4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625362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 Full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143000"/>
            <a:ext cx="4572000" cy="4572000"/>
          </a:xfrm>
          <a:solidFill>
            <a:srgbClr val="E0301E"/>
          </a:solidFill>
        </p:spPr>
        <p:txBody>
          <a:bodyPr lIns="438912" tIns="1440000" rIns="252000" bIns="180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E9DA768-B963-3547-B650-2E77ED7439D3}"/>
              </a:ext>
            </a:extLst>
          </p:cNvPr>
          <p:cNvSpPr>
            <a:spLocks noChangeAspect="1" noEditPoints="1"/>
          </p:cNvSpPr>
          <p:nvPr userDrawn="1"/>
        </p:nvSpPr>
        <p:spPr bwMode="white">
          <a:xfrm>
            <a:off x="442913" y="1623703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36D47-D12A-3142-B681-815978E85E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82B1B80-4310-E948-B5CC-0A9A79E6DFBE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2CAE4-1315-134B-A97D-6331422E40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1649C-08F4-D84A-9E3B-1FCB427D60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9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1714500"/>
            <a:ext cx="5299393" cy="445770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BA5CA3E-5ADF-C84E-8B6D-07C039516DFE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687001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CB6F4-A2A7-6E4D-A8EB-50B5B35AAD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741930B-F894-2445-A752-A80B062DA00C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C6095-B1C7-6143-B9FD-C545A6D035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7A802-0AAE-FA43-8858-03590E7640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7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1714500"/>
            <a:ext cx="5299393" cy="445770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/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51F50DC-1032-F848-8EFD-503462F6015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2913" y="687001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18CEB-562C-EF47-A905-BA1BD3BB0B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EC181-486E-E441-8900-B8446C2DF2C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A18B17-C956-744D-B7F0-8D0D6B4D780A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6323-CD0D-424F-880F-5573728190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10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/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7AD3661-A443-F74F-9528-11F7BA264BF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DC986-4502-464F-A426-50A70EA2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73629-9F62-3D47-879D-889FB4FEF525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7195B-4456-9145-8D6E-97A5EBDF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7263F-492F-7F4E-9E89-2A38E1B2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90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53C6A26-069C-C142-8C96-315DE67FAD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5925A0-A65A-B94F-AD42-4A17D5E9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07F4-680E-D949-83F0-6897BD7F57E9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CB2D71-BA29-2E4C-A7F8-AB7C48FC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0FBAD1-BD7F-C249-B609-9F42DAA2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8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Red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5C37678-6A0A-C84B-9A52-9B7F891FFFD3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44E79-860F-9542-986D-3F487E11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5AEF-EFA5-AA42-91DD-983BAA3E528F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3EA61-A2A9-8D46-A8C8-F5D81CC9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10A1E-B181-CB46-A25E-398B598C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6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Rose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3D58181-4255-CF4B-AEC5-6ADD879A60CA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F2FE2-E936-7745-91D2-A6D8CA7F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8B2D-2CA8-0E42-A0EB-01732ADDDF9A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EE05-057D-214D-903C-F8FD6A36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12AF3-FC08-E446-85E1-796189A8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9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D22B17-E9E9-3842-A116-5C0D59C56C8F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2103438"/>
            <a:ext cx="11306175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Presentation Footer">
            <a:extLst>
              <a:ext uri="{FF2B5EF4-FFF2-40B4-BE49-F238E27FC236}">
                <a16:creationId xmlns:a16="http://schemas.microsoft.com/office/drawing/2014/main" id="{C0A96048-10F2-4224-818D-5BECEE16847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C1F41BA3-BD4F-444B-8A48-A3CC74630D9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A65FFB6-F2CC-3346-9E98-941E317C3440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E362C54E-6F95-4E35-B11E-0FA6890BB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085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56180B7-FBDB-F345-B5D1-21FE86D79BA3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B60EFE-B508-D848-9B02-A73119F1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F832-9F5B-FC47-929E-CB35F3DF92E9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B4447-C39F-954F-B842-43560F6E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7BB50-999D-5745-BB53-01106665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8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89553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9" descr="cloud_only copy.png"/>
          <p:cNvPicPr>
            <a:picLocks noChangeAspect="1"/>
          </p:cNvPicPr>
          <p:nvPr userDrawn="1"/>
        </p:nvPicPr>
        <p:blipFill>
          <a:blip r:embed="rId2" cstate="email">
            <a:alphaModFix amt="12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88" y="3429000"/>
            <a:ext cx="3833812" cy="348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2157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5179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238991" y="509155"/>
            <a:ext cx="117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991" y="592283"/>
            <a:ext cx="11776805" cy="6026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70547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612D1664-761F-4A2F-851C-2468E69ACACA}"/>
              </a:ext>
            </a:extLst>
          </p:cNvPr>
          <p:cNvSpPr txBox="1"/>
          <p:nvPr userDrawn="1"/>
        </p:nvSpPr>
        <p:spPr>
          <a:xfrm>
            <a:off x="11193694" y="6681056"/>
            <a:ext cx="25156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+mj-ea"/>
                <a:ea typeface="+mj-ea"/>
              </a:rPr>
              <a:t>xxx Confidential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173D80-387C-4A2B-B168-8C1BA3BF2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89553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0F6149-624B-414C-927D-367163F6D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208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">
    <p:bg>
      <p:bgPr>
        <a:gradFill>
          <a:gsLst>
            <a:gs pos="0">
              <a:srgbClr val="001625">
                <a:alpha val="78000"/>
                <a:lumMod val="100000"/>
              </a:srgbClr>
            </a:gs>
            <a:gs pos="100000">
              <a:srgbClr val="00162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55F7A3-9FC1-4EF8-85C1-097C967F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5" y="284163"/>
            <a:ext cx="11882438" cy="869950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25D1D9-ED06-9F43-8039-59B455A2086C}"/>
              </a:ext>
            </a:extLst>
          </p:cNvPr>
          <p:cNvSpPr txBox="1"/>
          <p:nvPr userDrawn="1"/>
        </p:nvSpPr>
        <p:spPr>
          <a:xfrm>
            <a:off x="5802489" y="705555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l">
              <a:spcBef>
                <a:spcPts val="900"/>
              </a:spcBef>
            </a:pPr>
            <a:endParaRPr kumimoji="1" lang="zh-CN" altLang="en-US" sz="1800" dirty="0">
              <a:solidFill>
                <a:srgbClr val="FFF1D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842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bg>
      <p:bgPr>
        <a:gradFill>
          <a:gsLst>
            <a:gs pos="0">
              <a:srgbClr val="001625">
                <a:alpha val="78000"/>
                <a:lumMod val="100000"/>
              </a:srgbClr>
            </a:gs>
            <a:gs pos="100000">
              <a:srgbClr val="00162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55F7A3-9FC1-4EF8-85C1-097C967F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5" y="284163"/>
            <a:ext cx="11882438" cy="86995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25D1D9-ED06-9F43-8039-59B455A2086C}"/>
              </a:ext>
            </a:extLst>
          </p:cNvPr>
          <p:cNvSpPr txBox="1"/>
          <p:nvPr userDrawn="1"/>
        </p:nvSpPr>
        <p:spPr>
          <a:xfrm>
            <a:off x="5802489" y="705555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l">
              <a:spcBef>
                <a:spcPts val="900"/>
              </a:spcBef>
            </a:pPr>
            <a:endParaRPr kumimoji="1" lang="zh-CN" altLang="en-US" sz="1800" dirty="0">
              <a:solidFill>
                <a:srgbClr val="FFF1D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815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uture, Space, Technology, Planet, Universe, Scienc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82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59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1" y="503239"/>
            <a:ext cx="115824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93004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5D1D9-ED06-9F43-8039-59B455A2086C}"/>
              </a:ext>
            </a:extLst>
          </p:cNvPr>
          <p:cNvSpPr txBox="1"/>
          <p:nvPr userDrawn="1"/>
        </p:nvSpPr>
        <p:spPr>
          <a:xfrm>
            <a:off x="5802489" y="705555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l">
              <a:spcBef>
                <a:spcPts val="900"/>
              </a:spcBef>
            </a:pPr>
            <a:endParaRPr kumimoji="1" lang="zh-CN" altLang="en-US" sz="1800" dirty="0">
              <a:solidFill>
                <a:srgbClr val="FFF1D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755F7A3-9FC1-4EF8-85C1-097C967F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" y="284163"/>
            <a:ext cx="11882438" cy="869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37AC7D-E1A9-9A4A-A01A-4D1894D6D57E}"/>
              </a:ext>
            </a:extLst>
          </p:cNvPr>
          <p:cNvSpPr txBox="1"/>
          <p:nvPr userDrawn="1"/>
        </p:nvSpPr>
        <p:spPr>
          <a:xfrm>
            <a:off x="-196770" y="2361235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900"/>
              </a:spcBef>
            </a:pPr>
            <a:endParaRPr kumimoji="1" lang="zh-CN" altLang="en-US" sz="1600" b="0" i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750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hidden">
          <a:xfrm>
            <a:off x="6096000" y="0"/>
            <a:ext cx="6095999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icon to add picture</a:t>
            </a:r>
            <a:endParaRPr lang="zh-TW" altLang="en-US" dirty="0"/>
          </a:p>
        </p:txBody>
      </p:sp>
      <p:sp>
        <p:nvSpPr>
          <p:cNvPr id="9" name="Rectangle 8"/>
          <p:cNvSpPr/>
          <p:nvPr/>
        </p:nvSpPr>
        <p:spPr bwMode="hidden">
          <a:xfrm>
            <a:off x="0" y="0"/>
            <a:ext cx="6096000" cy="3429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6096000" cy="1143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3" y="428625"/>
            <a:ext cx="5473700" cy="2055496"/>
          </a:xfrm>
        </p:spPr>
        <p:txBody>
          <a:bodyPr anchor="b" anchorCtr="0">
            <a:normAutofit/>
          </a:bodyPr>
          <a:lstStyle>
            <a:lvl1pPr algn="l">
              <a:lnSpc>
                <a:spcPct val="8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[Presentation title]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3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zh-TW"/>
              <a:t>[Presentation subtitle]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" y="5274122"/>
            <a:ext cx="288032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1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Presentation Footer">
            <a:extLst>
              <a:ext uri="{FF2B5EF4-FFF2-40B4-BE49-F238E27FC236}">
                <a16:creationId xmlns:a16="http://schemas.microsoft.com/office/drawing/2014/main" id="{7B52BB9D-0714-41EB-A065-3C9301AC9AF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4CDD38BF-B105-49DA-8707-FF2BB7A24DF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50E8FA2-0353-2742-A116-55477147EBEF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6F070B6-A4B1-450C-9787-CEE408FDB2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7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C758DF0-2055-C446-AF59-8BED8AF86DAB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Presentation Footer">
            <a:extLst>
              <a:ext uri="{FF2B5EF4-FFF2-40B4-BE49-F238E27FC236}">
                <a16:creationId xmlns:a16="http://schemas.microsoft.com/office/drawing/2014/main" id="{AD04E10A-3CEF-447C-885A-911D225054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26D0D962-572E-435C-BDA7-54D718BEA5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4C1CFBBF-C073-BD4E-B5DD-C7F41B831A38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6DA80911-AAEC-40A3-90D1-AF7AD8369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9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5"/>
            <a:ext cx="11306175" cy="13872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Presentation Footer">
            <a:extLst>
              <a:ext uri="{FF2B5EF4-FFF2-40B4-BE49-F238E27FC236}">
                <a16:creationId xmlns:a16="http://schemas.microsoft.com/office/drawing/2014/main" id="{E542CCAF-6994-4C2E-A29F-F9E9E6F795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8B579EE4-B6F2-46DD-AB07-6E80B1CEEA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246EDC4B-FE62-5F40-937D-A2020BE6BE2B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C500E16-A5D2-464A-BABA-F48C4283B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5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473700" cy="4068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75388" y="2103438"/>
            <a:ext cx="54737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resentation Footer">
            <a:extLst>
              <a:ext uri="{FF2B5EF4-FFF2-40B4-BE49-F238E27FC236}">
                <a16:creationId xmlns:a16="http://schemas.microsoft.com/office/drawing/2014/main" id="{E7ED5D26-0F4E-4435-AE02-4BF45040082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25C81924-25E8-4886-B2A4-3E64CBC6F55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AD6FF9B-A1CD-2E49-BEB9-9A854FB748B5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1D092D2-EB9A-42A2-9448-EC3149819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2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4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458000" y="457999"/>
            <a:ext cx="11263302" cy="136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458000" y="2103437"/>
            <a:ext cx="11276002" cy="408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/>
          <p:nvPr/>
        </p:nvSpPr>
        <p:spPr>
          <a:xfrm>
            <a:off x="457999" y="640080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b="1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PwC </a:t>
            </a:r>
            <a:r>
              <a:rPr lang="de-DE" sz="1000" b="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zh-CN" altLang="en-US" sz="1000" b="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優化</a:t>
            </a:r>
            <a:r>
              <a:rPr lang="zh-TW" alt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建議彙整報告</a:t>
            </a:r>
            <a:endParaRPr sz="10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3"/>
          <p:cNvSpPr txBox="1"/>
          <p:nvPr/>
        </p:nvSpPr>
        <p:spPr>
          <a:xfrm>
            <a:off x="9956509" y="640080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544">
          <p15:clr>
            <a:srgbClr val="F26B43"/>
          </p15:clr>
        </p15:guide>
        <p15:guide id="2" pos="288">
          <p15:clr>
            <a:srgbClr val="F26B43"/>
          </p15:clr>
        </p15:guide>
        <p15:guide id="3" pos="7392">
          <p15:clr>
            <a:srgbClr val="F26B43"/>
          </p15:clr>
        </p15:guide>
        <p15:guide id="4" pos="3984">
          <p15:clr>
            <a:srgbClr val="F26B43"/>
          </p15:clr>
        </p15:guide>
        <p15:guide id="5" pos="3696">
          <p15:clr>
            <a:srgbClr val="F26B43"/>
          </p15:clr>
        </p15:guide>
        <p15:guide id="6" orient="horz" pos="4032">
          <p15:clr>
            <a:srgbClr val="F26B43"/>
          </p15:clr>
        </p15:guide>
        <p15:guide id="7" pos="2136">
          <p15:clr>
            <a:srgbClr val="F26B43"/>
          </p15:clr>
        </p15:guide>
        <p15:guide id="8" pos="1848">
          <p15:clr>
            <a:srgbClr val="F26B43"/>
          </p15:clr>
        </p15:guide>
        <p15:guide id="9" pos="5832">
          <p15:clr>
            <a:srgbClr val="F26B43"/>
          </p15:clr>
        </p15:guide>
        <p15:guide id="10" orient="horz" pos="1146">
          <p15:clr>
            <a:srgbClr val="F26B43"/>
          </p15:clr>
        </p15:guide>
        <p15:guide id="11" orient="horz" pos="288">
          <p15:clr>
            <a:srgbClr val="F26B43"/>
          </p15:clr>
        </p15:guide>
        <p15:guide id="12" pos="3840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317705"/>
            <a:ext cx="11306175" cy="138727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3" y="2103438"/>
            <a:ext cx="11306175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resentation Footer">
            <a:extLst>
              <a:ext uri="{FF2B5EF4-FFF2-40B4-BE49-F238E27FC236}">
                <a16:creationId xmlns:a16="http://schemas.microsoft.com/office/drawing/2014/main" id="{BE929DBE-EF12-9845-B0FD-DF795B823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CAC161DD-0A25-2B4E-956E-04296B590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FB3A1333-5FB7-D64D-B188-83E050BA5195}" type="datetime1">
              <a:rPr lang="zh-TW" altLang="en-US" smtClean="0"/>
              <a:t>2023/5/30</a:t>
            </a:fld>
            <a:endParaRPr lang="en-US" dirty="0"/>
          </a:p>
        </p:txBody>
      </p:sp>
      <p:sp>
        <p:nvSpPr>
          <p:cNvPr id="8" name="PwCFirm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750" b="0" dirty="0">
                <a:solidFill>
                  <a:schemeClr val="tx1"/>
                </a:solidFill>
              </a:rPr>
              <a:t>PwC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hape 14"/>
          <p:cNvSpPr/>
          <p:nvPr userDrawn="1"/>
        </p:nvSpPr>
        <p:spPr>
          <a:xfrm>
            <a:off x="-3347" y="846323"/>
            <a:ext cx="12195347" cy="98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15282" y="0"/>
                </a:lnTo>
                <a:cubicBezTo>
                  <a:pt x="14926" y="39996"/>
                  <a:pt x="14571" y="80004"/>
                  <a:pt x="14228" y="120000"/>
                </a:cubicBezTo>
                <a:cubicBezTo>
                  <a:pt x="13827" y="80004"/>
                  <a:pt x="13426" y="39996"/>
                  <a:pt x="13036" y="0"/>
                </a:cubicBezTo>
                <a:lnTo>
                  <a:pt x="0" y="0"/>
                </a:lnTo>
              </a:path>
            </a:pathLst>
          </a:custGeom>
          <a:noFill/>
          <a:ln w="9525" cap="rnd" cmpd="sng">
            <a:solidFill>
              <a:srgbClr val="E1301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987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2801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pos="3953">
          <p15:clr>
            <a:srgbClr val="F26B43"/>
          </p15:clr>
        </p15:guide>
        <p15:guide id="4" pos="3727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pos="2726">
          <p15:clr>
            <a:srgbClr val="F26B43"/>
          </p15:clr>
        </p15:guide>
        <p15:guide id="7" pos="2502">
          <p15:clr>
            <a:srgbClr val="F26B43"/>
          </p15:clr>
        </p15:guide>
        <p15:guide id="8" pos="4952">
          <p15:clr>
            <a:srgbClr val="F26B43"/>
          </p15:clr>
        </p15:guide>
        <p15:guide id="9" pos="5177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1325">
          <p15:clr>
            <a:srgbClr val="F26B43"/>
          </p15:clr>
        </p15:guide>
        <p15:guide id="12" orient="horz" pos="1146">
          <p15:clr>
            <a:srgbClr val="F26B43"/>
          </p15:clr>
        </p15:guide>
        <p15:guide id="13" orient="horz" pos="27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 hidden="1">
            <a:extLst>
              <a:ext uri="{FF2B5EF4-FFF2-40B4-BE49-F238E27FC236}">
                <a16:creationId xmlns:a16="http://schemas.microsoft.com/office/drawing/2014/main" id="{8E347FA9-CB07-470A-8BE6-BC26FE82DC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9231554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2" imgW="395" imgH="394" progId="TCLayout.ActiveDocument.1">
                  <p:embed/>
                </p:oleObj>
              </mc:Choice>
              <mc:Fallback>
                <p:oleObj name="think-cell 幻灯片" r:id="rId12" imgW="395" imgH="394" progId="TCLayout.ActiveDocument.1">
                  <p:embed/>
                  <p:pic>
                    <p:nvPicPr>
                      <p:cNvPr id="6" name="对象 5" hidden="1">
                        <a:extLst>
                          <a:ext uri="{FF2B5EF4-FFF2-40B4-BE49-F238E27FC236}">
                            <a16:creationId xmlns:a16="http://schemas.microsoft.com/office/drawing/2014/main" id="{8E347FA9-CB07-470A-8BE6-BC26FE82DC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380962" y="64852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2BBDE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453D7A0-DED4-40E5-B975-7A3696FEC9BB}" type="slidenum">
              <a:rPr lang="en-US" sz="1050" smtClean="0">
                <a:solidFill>
                  <a:schemeClr val="accent1"/>
                </a:solidFill>
              </a:rPr>
              <a:pPr algn="l"/>
              <a:t>‹#›</a:t>
            </a:fld>
            <a:endParaRPr lang="en-US" sz="10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1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0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8.xml"/><Relationship Id="rId6" Type="http://schemas.openxmlformats.org/officeDocument/2006/relationships/customXml" Target="../ink/ink3.xml"/><Relationship Id="rId5" Type="http://schemas.openxmlformats.org/officeDocument/2006/relationships/image" Target="../media/image140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tags" Target="../tags/tag91.xml"/><Relationship Id="rId39" Type="http://schemas.openxmlformats.org/officeDocument/2006/relationships/tags" Target="../tags/tag104.xml"/><Relationship Id="rId21" Type="http://schemas.openxmlformats.org/officeDocument/2006/relationships/tags" Target="../tags/tag86.xml"/><Relationship Id="rId34" Type="http://schemas.openxmlformats.org/officeDocument/2006/relationships/tags" Target="../tags/tag99.xml"/><Relationship Id="rId42" Type="http://schemas.openxmlformats.org/officeDocument/2006/relationships/slideLayout" Target="../slideLayouts/slideLayout29.xml"/><Relationship Id="rId47" Type="http://schemas.openxmlformats.org/officeDocument/2006/relationships/image" Target="../media/image9.png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9" Type="http://schemas.openxmlformats.org/officeDocument/2006/relationships/tags" Target="../tags/tag94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tags" Target="../tags/tag89.xml"/><Relationship Id="rId32" Type="http://schemas.openxmlformats.org/officeDocument/2006/relationships/tags" Target="../tags/tag97.xml"/><Relationship Id="rId37" Type="http://schemas.openxmlformats.org/officeDocument/2006/relationships/tags" Target="../tags/tag102.xml"/><Relationship Id="rId40" Type="http://schemas.openxmlformats.org/officeDocument/2006/relationships/tags" Target="../tags/tag105.xml"/><Relationship Id="rId45" Type="http://schemas.openxmlformats.org/officeDocument/2006/relationships/image" Target="../media/image7.png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28" Type="http://schemas.openxmlformats.org/officeDocument/2006/relationships/tags" Target="../tags/tag93.xml"/><Relationship Id="rId36" Type="http://schemas.openxmlformats.org/officeDocument/2006/relationships/tags" Target="../tags/tag101.xml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31" Type="http://schemas.openxmlformats.org/officeDocument/2006/relationships/tags" Target="../tags/tag96.xml"/><Relationship Id="rId44" Type="http://schemas.microsoft.com/office/2007/relationships/hdphoto" Target="../media/hdphoto1.wdp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tags" Target="../tags/tag87.xml"/><Relationship Id="rId27" Type="http://schemas.openxmlformats.org/officeDocument/2006/relationships/tags" Target="../tags/tag92.xml"/><Relationship Id="rId30" Type="http://schemas.openxmlformats.org/officeDocument/2006/relationships/tags" Target="../tags/tag95.xml"/><Relationship Id="rId35" Type="http://schemas.openxmlformats.org/officeDocument/2006/relationships/tags" Target="../tags/tag100.xml"/><Relationship Id="rId43" Type="http://schemas.openxmlformats.org/officeDocument/2006/relationships/image" Target="../media/image6.png"/><Relationship Id="rId8" Type="http://schemas.openxmlformats.org/officeDocument/2006/relationships/tags" Target="../tags/tag73.xml"/><Relationship Id="rId3" Type="http://schemas.openxmlformats.org/officeDocument/2006/relationships/tags" Target="../tags/tag68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tags" Target="../tags/tag90.xml"/><Relationship Id="rId33" Type="http://schemas.openxmlformats.org/officeDocument/2006/relationships/tags" Target="../tags/tag98.xml"/><Relationship Id="rId38" Type="http://schemas.openxmlformats.org/officeDocument/2006/relationships/tags" Target="../tags/tag103.xml"/><Relationship Id="rId46" Type="http://schemas.openxmlformats.org/officeDocument/2006/relationships/image" Target="../media/image8.png"/><Relationship Id="rId20" Type="http://schemas.openxmlformats.org/officeDocument/2006/relationships/tags" Target="../tags/tag85.xml"/><Relationship Id="rId41" Type="http://schemas.openxmlformats.org/officeDocument/2006/relationships/tags" Target="../tags/tag10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10" Type="http://schemas.openxmlformats.org/officeDocument/2006/relationships/image" Target="../media/image7.png"/><Relationship Id="rId4" Type="http://schemas.openxmlformats.org/officeDocument/2006/relationships/tags" Target="../tags/tag110.xml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image" Target="../media/image6.png"/><Relationship Id="rId3" Type="http://schemas.openxmlformats.org/officeDocument/2006/relationships/tags" Target="../tags/tag116.xml"/><Relationship Id="rId21" Type="http://schemas.openxmlformats.org/officeDocument/2006/relationships/image" Target="../media/image11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image" Target="../media/image10.png"/><Relationship Id="rId2" Type="http://schemas.openxmlformats.org/officeDocument/2006/relationships/tags" Target="../tags/tag1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7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10" Type="http://schemas.openxmlformats.org/officeDocument/2006/relationships/tags" Target="../tags/tag123.xml"/><Relationship Id="rId19" Type="http://schemas.microsoft.com/office/2007/relationships/hdphoto" Target="../media/hdphoto1.wdp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9" Type="http://schemas.openxmlformats.org/officeDocument/2006/relationships/tags" Target="../tags/tag41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42" Type="http://schemas.openxmlformats.org/officeDocument/2006/relationships/slideLayout" Target="../slideLayouts/slideLayout29.xml"/><Relationship Id="rId47" Type="http://schemas.openxmlformats.org/officeDocument/2006/relationships/image" Target="../media/image9.png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37" Type="http://schemas.openxmlformats.org/officeDocument/2006/relationships/tags" Target="../tags/tag39.xml"/><Relationship Id="rId40" Type="http://schemas.openxmlformats.org/officeDocument/2006/relationships/tags" Target="../tags/tag42.xml"/><Relationship Id="rId45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36" Type="http://schemas.openxmlformats.org/officeDocument/2006/relationships/tags" Target="../tags/tag38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4" Type="http://schemas.microsoft.com/office/2007/relationships/hdphoto" Target="../media/hdphoto1.wdp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tags" Target="../tags/tag37.xml"/><Relationship Id="rId43" Type="http://schemas.openxmlformats.org/officeDocument/2006/relationships/image" Target="../media/image6.png"/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38" Type="http://schemas.openxmlformats.org/officeDocument/2006/relationships/tags" Target="../tags/tag40.xml"/><Relationship Id="rId46" Type="http://schemas.openxmlformats.org/officeDocument/2006/relationships/image" Target="../media/image8.png"/><Relationship Id="rId20" Type="http://schemas.openxmlformats.org/officeDocument/2006/relationships/tags" Target="../tags/tag22.xml"/><Relationship Id="rId41" Type="http://schemas.openxmlformats.org/officeDocument/2006/relationships/tags" Target="../tags/tag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7.png"/><Relationship Id="rId4" Type="http://schemas.openxmlformats.org/officeDocument/2006/relationships/tags" Target="../tags/tag47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image" Target="../media/image6.png"/><Relationship Id="rId3" Type="http://schemas.openxmlformats.org/officeDocument/2006/relationships/tags" Target="../tags/tag53.xml"/><Relationship Id="rId21" Type="http://schemas.openxmlformats.org/officeDocument/2006/relationships/image" Target="../media/image11.png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10.png"/><Relationship Id="rId2" Type="http://schemas.openxmlformats.org/officeDocument/2006/relationships/tags" Target="../tags/tag52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7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10" Type="http://schemas.openxmlformats.org/officeDocument/2006/relationships/tags" Target="../tags/tag60.xml"/><Relationship Id="rId19" Type="http://schemas.microsoft.com/office/2007/relationships/hdphoto" Target="../media/hdphoto1.wdp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70FAC45-AC66-5D45-B6CF-397511E84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89" y="215501"/>
            <a:ext cx="3681608" cy="4905139"/>
          </a:xfrm>
        </p:spPr>
        <p:txBody>
          <a:bodyPr/>
          <a:lstStyle/>
          <a:p>
            <a:r>
              <a:rPr kumimoji="1" lang="zh-TW" altLang="zh-TW" sz="32900" dirty="0">
                <a:solidFill>
                  <a:schemeClr val="accent3"/>
                </a:solidFill>
              </a:rPr>
              <a:t>4</a:t>
            </a:r>
            <a:endParaRPr kumimoji="1" lang="zh-TW" altLang="en-US" sz="32900" dirty="0">
              <a:solidFill>
                <a:schemeClr val="accent3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D60452-C64E-D945-967C-4E7627AD97B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30583" y="3431094"/>
            <a:ext cx="5493307" cy="1036403"/>
          </a:xfrm>
        </p:spPr>
        <p:txBody>
          <a:bodyPr/>
          <a:lstStyle/>
          <a:p>
            <a:pPr marL="0" indent="0">
              <a:spcAft>
                <a:spcPts val="900"/>
              </a:spcAft>
            </a:pPr>
            <a:r>
              <a:rPr kumimoji="1" lang="zh-CN" altLang="en-US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硬體與</a:t>
            </a:r>
            <a:r>
              <a:rPr kumimoji="1" lang="en-US" altLang="zh-CN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DB</a:t>
            </a:r>
            <a:r>
              <a:rPr kumimoji="1" lang="zh-CN" altLang="en-US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系統架構與</a:t>
            </a:r>
            <a:r>
              <a:rPr kumimoji="1" lang="en-US" altLang="zh-CN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</a:t>
            </a:r>
            <a:r>
              <a:rPr kumimoji="1" lang="zh-CN" altLang="en-US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規劃</a:t>
            </a:r>
            <a:endParaRPr kumimoji="1" lang="en-US" altLang="zh-CN" sz="4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2110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10584117" cy="671234"/>
          </a:xfrm>
        </p:spPr>
        <p:txBody>
          <a:bodyPr>
            <a:noAutofit/>
          </a:bodyPr>
          <a:lstStyle/>
          <a:p>
            <a:r>
              <a:rPr lang="zh-TW" altLang="en-US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專案組織圖</a:t>
            </a:r>
            <a:endParaRPr kumimoji="1" lang="en-US" altLang="zh-TW" b="1" dirty="0">
              <a:solidFill>
                <a:srgbClr val="0087A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2" name="直線接點 141"/>
          <p:cNvCxnSpPr/>
          <p:nvPr/>
        </p:nvCxnSpPr>
        <p:spPr>
          <a:xfrm>
            <a:off x="6786674" y="3031211"/>
            <a:ext cx="0" cy="3515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9" name="群組 28"/>
          <p:cNvGrpSpPr/>
          <p:nvPr/>
        </p:nvGrpSpPr>
        <p:grpSpPr>
          <a:xfrm>
            <a:off x="6178260" y="2304258"/>
            <a:ext cx="1279572" cy="634946"/>
            <a:chOff x="2720965" y="488002"/>
            <a:chExt cx="1899434" cy="983442"/>
          </a:xfrm>
        </p:grpSpPr>
        <p:sp>
          <p:nvSpPr>
            <p:cNvPr id="30" name="矩形 29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文字方塊 30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Stanley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7712277" y="2302222"/>
            <a:ext cx="1279572" cy="644961"/>
            <a:chOff x="2720965" y="488002"/>
            <a:chExt cx="1899434" cy="983442"/>
          </a:xfrm>
        </p:grpSpPr>
        <p:sp>
          <p:nvSpPr>
            <p:cNvPr id="36" name="矩形 35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文字方塊 36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Erica</a:t>
              </a: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6178260" y="1496781"/>
            <a:ext cx="1279572" cy="644961"/>
            <a:chOff x="2720965" y="488002"/>
            <a:chExt cx="1899434" cy="983442"/>
          </a:xfrm>
        </p:grpSpPr>
        <p:sp>
          <p:nvSpPr>
            <p:cNvPr id="14" name="矩形 13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文字方塊 14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Roger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4260899" y="3572690"/>
            <a:ext cx="2121636" cy="243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筆跡 8"/>
              <p14:cNvContentPartPr/>
              <p14:nvPr/>
            </p14:nvContentPartPr>
            <p14:xfrm>
              <a:off x="5165351" y="3729802"/>
              <a:ext cx="291" cy="283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8076" y="3722727"/>
                <a:ext cx="14550" cy="1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筆跡 9"/>
              <p14:cNvContentPartPr/>
              <p14:nvPr/>
            </p14:nvContentPartPr>
            <p14:xfrm>
              <a:off x="5206948" y="3786621"/>
              <a:ext cx="197219" cy="39011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967" y="3777674"/>
                <a:ext cx="214821" cy="5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筆跡 10"/>
              <p14:cNvContentPartPr/>
              <p14:nvPr/>
            </p14:nvContentPartPr>
            <p14:xfrm>
              <a:off x="5242144" y="3697010"/>
              <a:ext cx="291" cy="283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4869" y="3689935"/>
                <a:ext cx="14550" cy="1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筆跡 11"/>
              <p14:cNvContentPartPr/>
              <p14:nvPr/>
            </p14:nvContentPartPr>
            <p14:xfrm>
              <a:off x="4244886" y="3655173"/>
              <a:ext cx="15417" cy="27138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5923" y="3646246"/>
                <a:ext cx="32985" cy="44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筆跡 12"/>
              <p14:cNvContentPartPr/>
              <p14:nvPr/>
            </p14:nvContentPartPr>
            <p14:xfrm>
              <a:off x="4401673" y="3658000"/>
              <a:ext cx="291" cy="283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4398" y="3650925"/>
                <a:ext cx="14550" cy="1415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/>
          <p:cNvGrpSpPr/>
          <p:nvPr/>
        </p:nvGrpSpPr>
        <p:grpSpPr>
          <a:xfrm>
            <a:off x="4385337" y="3378067"/>
            <a:ext cx="1279572" cy="644961"/>
            <a:chOff x="2720965" y="488002"/>
            <a:chExt cx="1899434" cy="983442"/>
          </a:xfrm>
        </p:grpSpPr>
        <p:sp>
          <p:nvSpPr>
            <p:cNvPr id="18" name="矩形 17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文字方塊 18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施良儒 </a:t>
              </a: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Ben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4692833" y="3893029"/>
            <a:ext cx="1086503" cy="217021"/>
            <a:chOff x="3149179" y="1251351"/>
            <a:chExt cx="1612836" cy="330915"/>
          </a:xfrm>
        </p:grpSpPr>
        <p:sp>
          <p:nvSpPr>
            <p:cNvPr id="21" name="矩形 20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文字方塊 21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乙方專案經理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146888" y="3382807"/>
            <a:ext cx="1279572" cy="644961"/>
            <a:chOff x="2720965" y="488002"/>
            <a:chExt cx="1899434" cy="983442"/>
          </a:xfrm>
        </p:grpSpPr>
        <p:sp>
          <p:nvSpPr>
            <p:cNvPr id="24" name="矩形 23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文字方塊 24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dirty="0"/>
                <a:t>J</a:t>
              </a:r>
              <a:r>
                <a:rPr lang="zh-TW" altLang="en-US" sz="1100" dirty="0"/>
                <a:t>ian</a:t>
              </a:r>
              <a:r>
                <a:rPr lang="en-US" altLang="zh-TW" sz="1100" dirty="0"/>
                <a:t>J</a:t>
              </a:r>
              <a:r>
                <a:rPr lang="zh-TW" altLang="en-US" sz="1100" dirty="0"/>
                <a:t>ung</a:t>
              </a:r>
              <a:endParaRPr lang="en-US" altLang="zh-TW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454384" y="3897768"/>
            <a:ext cx="1086503" cy="217021"/>
            <a:chOff x="3149179" y="1251351"/>
            <a:chExt cx="1612836" cy="330915"/>
          </a:xfrm>
        </p:grpSpPr>
        <p:sp>
          <p:nvSpPr>
            <p:cNvPr id="27" name="矩形 26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文字方塊 27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K6 DR PM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6454383" y="2823982"/>
            <a:ext cx="1086503" cy="252202"/>
            <a:chOff x="3149179" y="1251351"/>
            <a:chExt cx="1612836" cy="398223"/>
          </a:xfrm>
        </p:grpSpPr>
        <p:sp>
          <p:nvSpPr>
            <p:cNvPr id="33" name="矩形 32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文字方塊 33"/>
            <p:cNvSpPr txBox="1"/>
            <p:nvPr/>
          </p:nvSpPr>
          <p:spPr>
            <a:xfrm>
              <a:off x="3149179" y="1251351"/>
              <a:ext cx="1612836" cy="398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K6 </a:t>
              </a: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建廠</a:t>
              </a: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大</a:t>
              </a: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PM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8033159" y="2823388"/>
            <a:ext cx="1086503" cy="217021"/>
            <a:chOff x="3149179" y="1251351"/>
            <a:chExt cx="1612836" cy="330915"/>
          </a:xfrm>
        </p:grpSpPr>
        <p:sp>
          <p:nvSpPr>
            <p:cNvPr id="39" name="矩形 38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文字方塊 39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PMO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454384" y="2008072"/>
            <a:ext cx="1086503" cy="217021"/>
            <a:chOff x="3149179" y="1251351"/>
            <a:chExt cx="1612836" cy="330915"/>
          </a:xfrm>
        </p:grpSpPr>
        <p:sp>
          <p:nvSpPr>
            <p:cNvPr id="45" name="矩形 44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文字方塊 45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CIO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4385337" y="2304257"/>
            <a:ext cx="1279572" cy="644961"/>
            <a:chOff x="2720965" y="488002"/>
            <a:chExt cx="1899434" cy="983442"/>
          </a:xfrm>
        </p:grpSpPr>
        <p:sp>
          <p:nvSpPr>
            <p:cNvPr id="48" name="矩形 47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文字方塊 48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lvl="0" algn="ctr"/>
              <a:r>
                <a:rPr lang="zh-TW" altLang="en-US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林延俊</a:t>
              </a:r>
              <a:r>
                <a:rPr lang="en-US" altLang="zh-TW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Jason</a:t>
              </a:r>
              <a:endParaRPr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4692833" y="2819219"/>
            <a:ext cx="1086503" cy="217021"/>
            <a:chOff x="3149179" y="1251351"/>
            <a:chExt cx="1612836" cy="330915"/>
          </a:xfrm>
        </p:grpSpPr>
        <p:sp>
          <p:nvSpPr>
            <p:cNvPr id="51" name="矩形 50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文字方塊 51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乙方</a:t>
              </a:r>
              <a:r>
                <a:rPr lang="en-US" altLang="zh-TW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PE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6151182" y="4508312"/>
            <a:ext cx="1279572" cy="644961"/>
            <a:chOff x="2720965" y="488002"/>
            <a:chExt cx="1899434" cy="983442"/>
          </a:xfrm>
        </p:grpSpPr>
        <p:sp>
          <p:nvSpPr>
            <p:cNvPr id="54" name="矩形 53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文字方塊 54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Daniel</a:t>
              </a:r>
              <a:endParaRPr lang="en-US" altLang="zh-TW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6458678" y="5023273"/>
            <a:ext cx="1086503" cy="217021"/>
            <a:chOff x="3149179" y="1251351"/>
            <a:chExt cx="1612836" cy="330915"/>
          </a:xfrm>
        </p:grpSpPr>
        <p:sp>
          <p:nvSpPr>
            <p:cNvPr id="57" name="矩形 56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8" name="文字方塊 57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DBA/OCI Admin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7729510" y="4508312"/>
            <a:ext cx="1279572" cy="644961"/>
            <a:chOff x="2720965" y="488002"/>
            <a:chExt cx="1899434" cy="983442"/>
          </a:xfrm>
        </p:grpSpPr>
        <p:sp>
          <p:nvSpPr>
            <p:cNvPr id="60" name="矩形 59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文字方塊 60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Jianjung</a:t>
              </a:r>
              <a:endParaRPr lang="en-US" altLang="zh-TW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8037006" y="5023273"/>
            <a:ext cx="1086503" cy="217021"/>
            <a:chOff x="3149179" y="1251351"/>
            <a:chExt cx="1612836" cy="330915"/>
          </a:xfrm>
        </p:grpSpPr>
        <p:sp>
          <p:nvSpPr>
            <p:cNvPr id="63" name="矩形 62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4" name="文字方塊 63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MES </a:t>
              </a: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主管</a:t>
              </a:r>
            </a:p>
          </p:txBody>
        </p:sp>
      </p:grpSp>
      <p:grpSp>
        <p:nvGrpSpPr>
          <p:cNvPr id="65" name="群組 64"/>
          <p:cNvGrpSpPr/>
          <p:nvPr/>
        </p:nvGrpSpPr>
        <p:grpSpPr>
          <a:xfrm>
            <a:off x="9265066" y="4508312"/>
            <a:ext cx="1279572" cy="644961"/>
            <a:chOff x="2720965" y="488002"/>
            <a:chExt cx="1899434" cy="983442"/>
          </a:xfrm>
        </p:grpSpPr>
        <p:sp>
          <p:nvSpPr>
            <p:cNvPr id="66" name="矩形 65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文字方塊 66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Freeman</a:t>
              </a: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9572562" y="5023273"/>
            <a:ext cx="1086503" cy="217021"/>
            <a:chOff x="3149179" y="1251351"/>
            <a:chExt cx="1612836" cy="330915"/>
          </a:xfrm>
        </p:grpSpPr>
        <p:sp>
          <p:nvSpPr>
            <p:cNvPr id="69" name="矩形 68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文字方塊 69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NCS </a:t>
              </a: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主管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6151182" y="5392983"/>
            <a:ext cx="1279572" cy="644961"/>
            <a:chOff x="2720965" y="488002"/>
            <a:chExt cx="1899434" cy="983442"/>
          </a:xfrm>
        </p:grpSpPr>
        <p:sp>
          <p:nvSpPr>
            <p:cNvPr id="72" name="矩形 71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文字方塊 72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Allen</a:t>
              </a: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6458678" y="5907945"/>
            <a:ext cx="1086503" cy="217021"/>
            <a:chOff x="3149179" y="1251351"/>
            <a:chExt cx="1612836" cy="330915"/>
          </a:xfrm>
        </p:grpSpPr>
        <p:sp>
          <p:nvSpPr>
            <p:cNvPr id="75" name="矩形 74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文字方塊 75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SYS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77" name="群組 76"/>
          <p:cNvGrpSpPr/>
          <p:nvPr/>
        </p:nvGrpSpPr>
        <p:grpSpPr>
          <a:xfrm>
            <a:off x="7729510" y="5391545"/>
            <a:ext cx="1279572" cy="644961"/>
            <a:chOff x="2720965" y="488002"/>
            <a:chExt cx="1899434" cy="983442"/>
          </a:xfrm>
        </p:grpSpPr>
        <p:sp>
          <p:nvSpPr>
            <p:cNvPr id="78" name="矩形 77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文字方塊 78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Tim</a:t>
              </a: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8037006" y="5906506"/>
            <a:ext cx="1086503" cy="217021"/>
            <a:chOff x="3149179" y="1251351"/>
            <a:chExt cx="1612836" cy="330915"/>
          </a:xfrm>
        </p:grpSpPr>
        <p:sp>
          <p:nvSpPr>
            <p:cNvPr id="81" name="矩形 80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文字方塊 81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K6 AP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9265066" y="5389185"/>
            <a:ext cx="1279572" cy="644961"/>
            <a:chOff x="2720965" y="488002"/>
            <a:chExt cx="1899434" cy="983442"/>
          </a:xfrm>
        </p:grpSpPr>
        <p:sp>
          <p:nvSpPr>
            <p:cNvPr id="84" name="矩形 83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5" name="文字方塊 84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Frank</a:t>
              </a:r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9572562" y="5904147"/>
            <a:ext cx="1086503" cy="217021"/>
            <a:chOff x="3149179" y="1251351"/>
            <a:chExt cx="1612836" cy="330915"/>
          </a:xfrm>
        </p:grpSpPr>
        <p:sp>
          <p:nvSpPr>
            <p:cNvPr id="87" name="矩形 86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文字方塊 87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K6 Network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9" name="群組 88"/>
          <p:cNvGrpSpPr/>
          <p:nvPr/>
        </p:nvGrpSpPr>
        <p:grpSpPr>
          <a:xfrm>
            <a:off x="4385337" y="4504237"/>
            <a:ext cx="1279572" cy="644961"/>
            <a:chOff x="2720965" y="488002"/>
            <a:chExt cx="1899434" cy="983442"/>
          </a:xfrm>
        </p:grpSpPr>
        <p:sp>
          <p:nvSpPr>
            <p:cNvPr id="90" name="矩形 89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文字方塊 90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lvl="0" algn="ctr">
                <a:lnSpc>
                  <a:spcPts val="1000"/>
                </a:lnSpc>
              </a:pPr>
              <a:r>
                <a:rPr lang="zh-TW" altLang="en-US" sz="1100" b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黃震宇 </a:t>
              </a:r>
              <a:r>
                <a:rPr lang="en-US" altLang="zh-TW" sz="1100" b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Wayne</a:t>
              </a: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4692833" y="5019199"/>
            <a:ext cx="1086503" cy="217021"/>
            <a:chOff x="3149179" y="1251351"/>
            <a:chExt cx="1612836" cy="330915"/>
          </a:xfrm>
        </p:grpSpPr>
        <p:sp>
          <p:nvSpPr>
            <p:cNvPr id="93" name="矩形 92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文字方塊 93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雲端架構工程師</a:t>
              </a:r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4385337" y="5394500"/>
            <a:ext cx="1295964" cy="644961"/>
            <a:chOff x="2720965" y="488002"/>
            <a:chExt cx="1899434" cy="983442"/>
          </a:xfrm>
        </p:grpSpPr>
        <p:sp>
          <p:nvSpPr>
            <p:cNvPr id="96" name="矩形 95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7" name="文字方塊 96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張</a:t>
              </a:r>
              <a:r>
                <a:rPr lang="zh-TW" altLang="en-US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希平 </a:t>
              </a:r>
              <a:r>
                <a:rPr lang="en-US" altLang="zh-TW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Ethan</a:t>
              </a:r>
              <a:endParaRPr lang="en-US" altLang="zh-TW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8" name="群組 97"/>
          <p:cNvGrpSpPr/>
          <p:nvPr/>
        </p:nvGrpSpPr>
        <p:grpSpPr>
          <a:xfrm>
            <a:off x="4709225" y="5909462"/>
            <a:ext cx="1086503" cy="217021"/>
            <a:chOff x="3149179" y="1251351"/>
            <a:chExt cx="1612836" cy="330915"/>
          </a:xfrm>
        </p:grpSpPr>
        <p:sp>
          <p:nvSpPr>
            <p:cNvPr id="99" name="矩形 98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0" name="文字方塊 99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Infra.</a:t>
              </a:r>
              <a:r>
                <a:rPr lang="zh-TW" altLang="en-US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技術顧問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2842819" y="4504237"/>
            <a:ext cx="1279572" cy="644961"/>
            <a:chOff x="2720965" y="488002"/>
            <a:chExt cx="1899434" cy="983442"/>
          </a:xfrm>
        </p:grpSpPr>
        <p:sp>
          <p:nvSpPr>
            <p:cNvPr id="102" name="矩形 101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3" name="文字方塊 102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lang="zh-TW" altLang="en-US" sz="1100" b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林家禾 </a:t>
              </a:r>
              <a:r>
                <a:rPr lang="en-US" altLang="zh-TW" sz="1100" b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Jesse</a:t>
              </a:r>
            </a:p>
          </p:txBody>
        </p:sp>
      </p:grpSp>
      <p:grpSp>
        <p:nvGrpSpPr>
          <p:cNvPr id="104" name="群組 103"/>
          <p:cNvGrpSpPr/>
          <p:nvPr/>
        </p:nvGrpSpPr>
        <p:grpSpPr>
          <a:xfrm>
            <a:off x="3150315" y="5019199"/>
            <a:ext cx="1086503" cy="217021"/>
            <a:chOff x="3149179" y="1251351"/>
            <a:chExt cx="1612836" cy="330915"/>
          </a:xfrm>
        </p:grpSpPr>
        <p:sp>
          <p:nvSpPr>
            <p:cNvPr id="105" name="矩形 104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6" name="文字方塊 105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備援演練工程師</a:t>
              </a: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844491" y="3378067"/>
            <a:ext cx="1279572" cy="644961"/>
            <a:chOff x="2720965" y="488002"/>
            <a:chExt cx="1899434" cy="983442"/>
          </a:xfrm>
        </p:grpSpPr>
        <p:sp>
          <p:nvSpPr>
            <p:cNvPr id="108" name="矩形 107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9" name="文字方塊 108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lvl="0" algn="ctr"/>
              <a:r>
                <a:rPr lang="zh-TW" altLang="en-US" sz="1100" b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邱靖軒</a:t>
              </a:r>
              <a:r>
                <a:rPr lang="en-US" altLang="zh-TW" sz="1100" b="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Vanessa</a:t>
              </a:r>
              <a:endParaRPr lang="zh-TW" altLang="en-US" sz="1100" b="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3151987" y="3893029"/>
            <a:ext cx="1086503" cy="217021"/>
            <a:chOff x="3149179" y="1251351"/>
            <a:chExt cx="1612836" cy="330915"/>
          </a:xfrm>
        </p:grpSpPr>
        <p:sp>
          <p:nvSpPr>
            <p:cNvPr id="111" name="矩形 110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2" name="文字方塊 111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業務窗口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3" name="群組 112"/>
          <p:cNvGrpSpPr/>
          <p:nvPr/>
        </p:nvGrpSpPr>
        <p:grpSpPr>
          <a:xfrm>
            <a:off x="1310689" y="3382807"/>
            <a:ext cx="1279572" cy="644961"/>
            <a:chOff x="2720965" y="488002"/>
            <a:chExt cx="1899434" cy="983442"/>
          </a:xfrm>
        </p:grpSpPr>
        <p:sp>
          <p:nvSpPr>
            <p:cNvPr id="114" name="矩形 113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5" name="文字方塊 114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solidFill>
              <a:srgbClr val="00B0F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Abbie Chiang</a:t>
              </a:r>
            </a:p>
          </p:txBody>
        </p:sp>
      </p:grpSp>
      <p:grpSp>
        <p:nvGrpSpPr>
          <p:cNvPr id="116" name="群組 115"/>
          <p:cNvGrpSpPr/>
          <p:nvPr/>
        </p:nvGrpSpPr>
        <p:grpSpPr>
          <a:xfrm>
            <a:off x="1618185" y="3897768"/>
            <a:ext cx="1086503" cy="217021"/>
            <a:chOff x="3149179" y="1251351"/>
            <a:chExt cx="1612836" cy="330915"/>
          </a:xfrm>
        </p:grpSpPr>
        <p:sp>
          <p:nvSpPr>
            <p:cNvPr id="117" name="矩形 116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8" name="文字方塊 117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Oracle</a:t>
              </a:r>
              <a:r>
                <a:rPr lang="zh-TW" altLang="en-US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業務窗口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9" name="群組 118"/>
          <p:cNvGrpSpPr/>
          <p:nvPr/>
        </p:nvGrpSpPr>
        <p:grpSpPr>
          <a:xfrm>
            <a:off x="1316421" y="4508312"/>
            <a:ext cx="1279572" cy="644961"/>
            <a:chOff x="2720965" y="488002"/>
            <a:chExt cx="1899434" cy="983442"/>
          </a:xfrm>
          <a:solidFill>
            <a:srgbClr val="00B0F0"/>
          </a:solidFill>
        </p:grpSpPr>
        <p:sp>
          <p:nvSpPr>
            <p:cNvPr id="120" name="矩形 119"/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1" name="文字方塊 120"/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ts val="1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Hank Huang</a:t>
              </a:r>
            </a:p>
          </p:txBody>
        </p:sp>
      </p:grpSp>
      <p:grpSp>
        <p:nvGrpSpPr>
          <p:cNvPr id="122" name="群組 121"/>
          <p:cNvGrpSpPr/>
          <p:nvPr/>
        </p:nvGrpSpPr>
        <p:grpSpPr>
          <a:xfrm>
            <a:off x="1623917" y="5023273"/>
            <a:ext cx="1086503" cy="217021"/>
            <a:chOff x="3149179" y="1251351"/>
            <a:chExt cx="1612836" cy="330915"/>
          </a:xfrm>
        </p:grpSpPr>
        <p:sp>
          <p:nvSpPr>
            <p:cNvPr id="123" name="矩形 122"/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4" name="文字方塊 123"/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Oracle</a:t>
              </a:r>
              <a:r>
                <a:rPr lang="zh-TW" altLang="en-US" sz="1100" b="0" kern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技術顧問</a:t>
              </a:r>
            </a:p>
          </p:txBody>
        </p:sp>
      </p:grpSp>
      <p:cxnSp>
        <p:nvCxnSpPr>
          <p:cNvPr id="134" name="直線接點 133"/>
          <p:cNvCxnSpPr/>
          <p:nvPr/>
        </p:nvCxnSpPr>
        <p:spPr>
          <a:xfrm>
            <a:off x="4996938" y="3036240"/>
            <a:ext cx="0" cy="465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>
            <a:off x="4124063" y="3700548"/>
            <a:ext cx="2612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/>
          <p:cNvCxnSpPr/>
          <p:nvPr/>
        </p:nvCxnSpPr>
        <p:spPr>
          <a:xfrm>
            <a:off x="7457930" y="2709306"/>
            <a:ext cx="254491" cy="49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1" name="左大括弧 150"/>
          <p:cNvSpPr/>
          <p:nvPr/>
        </p:nvSpPr>
        <p:spPr>
          <a:xfrm rot="5400000">
            <a:off x="4167305" y="3160456"/>
            <a:ext cx="312219" cy="2346199"/>
          </a:xfrm>
          <a:prstGeom prst="leftBrace">
            <a:avLst>
              <a:gd name="adj1" fmla="val 8333"/>
              <a:gd name="adj2" fmla="val 2149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152" name="左大括弧 151"/>
          <p:cNvSpPr/>
          <p:nvPr/>
        </p:nvSpPr>
        <p:spPr>
          <a:xfrm rot="5400000">
            <a:off x="8189488" y="2352561"/>
            <a:ext cx="325273" cy="3939180"/>
          </a:xfrm>
          <a:prstGeom prst="leftBrace">
            <a:avLst>
              <a:gd name="adj1" fmla="val 10870"/>
              <a:gd name="adj2" fmla="val 8952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153" name="文字方塊 152"/>
          <p:cNvSpPr txBox="1"/>
          <p:nvPr/>
        </p:nvSpPr>
        <p:spPr>
          <a:xfrm>
            <a:off x="5713334" y="2431755"/>
            <a:ext cx="46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……</a:t>
            </a:r>
            <a:endParaRPr kumimoji="1" lang="zh-TW" altLang="en-US" sz="1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5712863" y="3498841"/>
            <a:ext cx="46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……</a:t>
            </a:r>
            <a:endParaRPr kumimoji="1" lang="zh-TW" altLang="en-US" sz="1400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8CC9BF4-2388-73C1-AAF3-50DC5DEB4259}"/>
              </a:ext>
            </a:extLst>
          </p:cNvPr>
          <p:cNvGrpSpPr/>
          <p:nvPr/>
        </p:nvGrpSpPr>
        <p:grpSpPr>
          <a:xfrm>
            <a:off x="4385338" y="1493135"/>
            <a:ext cx="1295908" cy="644961"/>
            <a:chOff x="2720965" y="488002"/>
            <a:chExt cx="1899434" cy="98344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85A2658-4B93-2F1C-B6DC-FA84D0775B77}"/>
                </a:ext>
              </a:extLst>
            </p:cNvPr>
            <p:cNvSpPr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E7E796D1-53D3-2538-8564-A9C98551DAAF}"/>
                </a:ext>
              </a:extLst>
            </p:cNvPr>
            <p:cNvSpPr txBox="1"/>
            <p:nvPr/>
          </p:nvSpPr>
          <p:spPr>
            <a:xfrm>
              <a:off x="2720965" y="488002"/>
              <a:ext cx="1899434" cy="983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138775" numCol="1" spcCol="1270" anchor="ctr" anchorCtr="0">
              <a:noAutofit/>
            </a:bodyPr>
            <a:lstStyle/>
            <a:p>
              <a:pPr lvl="0" algn="ctr"/>
              <a:r>
                <a:rPr lang="zh-TW" altLang="en-US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陳德昌 </a:t>
              </a:r>
              <a:r>
                <a:rPr lang="en-US" altLang="zh-TW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Alex</a:t>
              </a:r>
              <a:endParaRPr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3038E0E1-C34D-4A44-4FEA-9DD1F6974D1B}"/>
              </a:ext>
            </a:extLst>
          </p:cNvPr>
          <p:cNvGrpSpPr/>
          <p:nvPr/>
        </p:nvGrpSpPr>
        <p:grpSpPr>
          <a:xfrm>
            <a:off x="4709169" y="2008096"/>
            <a:ext cx="1086503" cy="217021"/>
            <a:chOff x="3149179" y="1251351"/>
            <a:chExt cx="1612836" cy="330915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583156B-B7B1-31B9-5D2E-C09D62D0F8DB}"/>
                </a:ext>
              </a:extLst>
            </p:cNvPr>
            <p:cNvSpPr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2F12B4E0-0D2E-7226-B4B0-F9BC0FD54C9A}"/>
                </a:ext>
              </a:extLst>
            </p:cNvPr>
            <p:cNvSpPr txBox="1"/>
            <p:nvPr/>
          </p:nvSpPr>
          <p:spPr>
            <a:xfrm>
              <a:off x="3149179" y="1251351"/>
              <a:ext cx="1612836" cy="330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8890" rIns="3556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總經理</a:t>
              </a:r>
              <a:endParaRPr lang="zh-TW" altLang="en-US" sz="1100" b="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52831-BDF9-05F7-239A-7EF44477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1277599" cy="447481"/>
          </a:xfrm>
        </p:spPr>
        <p:txBody>
          <a:bodyPr/>
          <a:lstStyle/>
          <a:p>
            <a:r>
              <a:rPr lang="zh-TW" altLang="en-US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專案時程與里程碑</a:t>
            </a:r>
          </a:p>
        </p:txBody>
      </p:sp>
      <p:sp>
        <p:nvSpPr>
          <p:cNvPr id="3" name="Line 9">
            <a:extLst>
              <a:ext uri="{FF2B5EF4-FFF2-40B4-BE49-F238E27FC236}">
                <a16:creationId xmlns:a16="http://schemas.microsoft.com/office/drawing/2014/main" id="{96CC2C29-C0EE-D184-75A2-A115C206327D}"/>
              </a:ext>
            </a:extLst>
          </p:cNvPr>
          <p:cNvSpPr/>
          <p:nvPr/>
        </p:nvSpPr>
        <p:spPr>
          <a:xfrm flipV="1">
            <a:off x="1279525" y="2986913"/>
            <a:ext cx="10179873" cy="7655"/>
          </a:xfrm>
          <a:prstGeom prst="line">
            <a:avLst/>
          </a:prstGeom>
          <a:ln w="57150" cap="flat" cmpd="sng">
            <a:solidFill>
              <a:srgbClr val="80808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73AB848F-B488-F769-4103-37A96C8CEA86}"/>
              </a:ext>
            </a:extLst>
          </p:cNvPr>
          <p:cNvSpPr/>
          <p:nvPr/>
        </p:nvSpPr>
        <p:spPr>
          <a:xfrm>
            <a:off x="3018155" y="2108744"/>
            <a:ext cx="3550919" cy="661035"/>
          </a:xfrm>
          <a:prstGeom prst="homePlate">
            <a:avLst>
              <a:gd name="adj" fmla="val 28571"/>
            </a:avLst>
          </a:prstGeom>
          <a:ln w="28575" cmpd="sng">
            <a:noFill/>
            <a:prstDash val="solid"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8000" rIns="18000" anchor="ctr"/>
          <a:lstStyle/>
          <a:p>
            <a:pPr algn="ctr">
              <a:lnSpc>
                <a:spcPct val="110000"/>
              </a:lnSpc>
            </a:pPr>
            <a: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基礎軟硬體設備建置</a:t>
            </a:r>
            <a:endParaRPr lang="en-US" altLang="zh-TW" sz="16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algn="ctr">
              <a:lnSpc>
                <a:spcPct val="110000"/>
              </a:lnSpc>
            </a:pPr>
            <a:r>
              <a:rPr lang="en-US" altLang="zh-TW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D+2M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3E52E94D-FA76-3D64-E860-F43AF1BB1ADE}"/>
              </a:ext>
            </a:extLst>
          </p:cNvPr>
          <p:cNvSpPr/>
          <p:nvPr/>
        </p:nvSpPr>
        <p:spPr>
          <a:xfrm>
            <a:off x="8173244" y="2092757"/>
            <a:ext cx="1948181" cy="647952"/>
          </a:xfrm>
          <a:prstGeom prst="homePlate">
            <a:avLst>
              <a:gd name="adj" fmla="val 28571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anchor="ctr"/>
          <a:lstStyle/>
          <a:p>
            <a:pPr algn="ctr">
              <a:lnSpc>
                <a:spcPct val="110000"/>
              </a:lnSpc>
            </a:pPr>
            <a: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整合驗證</a:t>
            </a:r>
            <a:endParaRPr lang="en-US" altLang="zh-TW" sz="16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  <a:p>
            <a:pPr algn="ctr">
              <a:lnSpc>
                <a:spcPct val="110000"/>
              </a:lnSpc>
            </a:pPr>
            <a:r>
              <a:rPr lang="en-US" altLang="zh-TW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(D+n+1M)</a:t>
            </a:r>
            <a:endParaRPr lang="zh-TW" altLang="en-US" sz="16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85C4B158-37C7-91CE-8E12-D2AB1A36467B}"/>
              </a:ext>
            </a:extLst>
          </p:cNvPr>
          <p:cNvSpPr/>
          <p:nvPr/>
        </p:nvSpPr>
        <p:spPr>
          <a:xfrm>
            <a:off x="1279525" y="2901859"/>
            <a:ext cx="0" cy="200660"/>
          </a:xfrm>
          <a:prstGeom prst="line">
            <a:avLst/>
          </a:prstGeom>
          <a:ln w="381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98BA80BD-E0A2-9C77-191F-7E658824F091}"/>
              </a:ext>
            </a:extLst>
          </p:cNvPr>
          <p:cNvSpPr txBox="1"/>
          <p:nvPr/>
        </p:nvSpPr>
        <p:spPr>
          <a:xfrm>
            <a:off x="7353591" y="3102519"/>
            <a:ext cx="153416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1600" b="1" dirty="0" err="1">
                <a:solidFill>
                  <a:srgbClr val="0000CC"/>
                </a:solidFill>
                <a:cs typeface="+mn-lt"/>
                <a:sym typeface="+mn-ea"/>
              </a:rPr>
              <a:t>D+nM</a:t>
            </a:r>
            <a:br>
              <a:rPr lang="en-US" altLang="zh-TW" sz="1600" b="1" dirty="0">
                <a:solidFill>
                  <a:srgbClr val="0000CC"/>
                </a:solidFill>
                <a:cs typeface="+mn-lt"/>
                <a:sym typeface="+mn-ea"/>
              </a:rPr>
            </a:br>
            <a:r>
              <a:rPr lang="en-US" altLang="zh-TW" sz="1600" b="1" dirty="0">
                <a:solidFill>
                  <a:srgbClr val="0000CC"/>
                </a:solidFill>
                <a:cs typeface="+mn-lt"/>
                <a:sym typeface="+mn-ea"/>
              </a:rPr>
              <a:t>System Release</a:t>
            </a:r>
            <a:endParaRPr lang="en-US" sz="1600" b="1" u="none" dirty="0">
              <a:solidFill>
                <a:srgbClr val="FF0000"/>
              </a:solidFill>
              <a:ea typeface="微軟正黑體" panose="020B0604030504040204" pitchFamily="34" charset="-120"/>
              <a:cs typeface="+mn-lt"/>
              <a:sym typeface="+mn-ea"/>
            </a:endParaRP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A804F3ED-1419-FF98-3E52-D3302550922A}"/>
              </a:ext>
            </a:extLst>
          </p:cNvPr>
          <p:cNvSpPr txBox="1"/>
          <p:nvPr/>
        </p:nvSpPr>
        <p:spPr>
          <a:xfrm>
            <a:off x="2453640" y="3102519"/>
            <a:ext cx="112966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</a:pPr>
            <a:r>
              <a:rPr lang="en-US" altLang="zh-TW" sz="1600" b="1" u="none" dirty="0">
                <a:solidFill>
                  <a:srgbClr val="0000CC"/>
                </a:solidFill>
                <a:cs typeface="+mn-lt"/>
              </a:rPr>
              <a:t>D -Day      Kick off</a:t>
            </a:r>
            <a:endParaRPr lang="en-US" altLang="zh-TW" sz="1600" b="1" u="none" dirty="0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F0CD3FFF-42DC-0E4A-847B-A95529A042EF}"/>
              </a:ext>
            </a:extLst>
          </p:cNvPr>
          <p:cNvSpPr/>
          <p:nvPr/>
        </p:nvSpPr>
        <p:spPr>
          <a:xfrm>
            <a:off x="8115492" y="2850506"/>
            <a:ext cx="0" cy="200660"/>
          </a:xfrm>
          <a:prstGeom prst="line">
            <a:avLst/>
          </a:prstGeom>
          <a:ln w="381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2EA7F6-3C3D-8E92-A822-D68E33D33644}"/>
              </a:ext>
            </a:extLst>
          </p:cNvPr>
          <p:cNvSpPr txBox="1"/>
          <p:nvPr/>
        </p:nvSpPr>
        <p:spPr>
          <a:xfrm>
            <a:off x="3648501" y="3750816"/>
            <a:ext cx="2105025" cy="8947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171450" lvl="0" indent="-1714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r>
              <a:rPr lang="zh-TW" altLang="en-US" sz="1200" dirty="0">
                <a:ea typeface="微軟正黑體" panose="020B0604030504040204" pitchFamily="34" charset="-120"/>
                <a:cs typeface="+mn-lt"/>
                <a:sym typeface="+mn-ea"/>
              </a:rPr>
              <a:t>虛擬主機建置</a:t>
            </a:r>
            <a:endParaRPr lang="en-US" altLang="zh-TW" sz="1200" dirty="0">
              <a:ea typeface="微軟正黑體" panose="020B0604030504040204" pitchFamily="34" charset="-120"/>
              <a:cs typeface="+mn-lt"/>
              <a:sym typeface="+mn-ea"/>
            </a:endParaRPr>
          </a:p>
          <a:p>
            <a:pPr marL="171450" lvl="0" indent="-1714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r>
              <a:rPr lang="zh-TW" altLang="en-US" sz="1200" dirty="0">
                <a:ea typeface="微軟正黑體" panose="020B0604030504040204" pitchFamily="34" charset="-120"/>
                <a:cs typeface="+mn-lt"/>
                <a:sym typeface="+mn-ea"/>
              </a:rPr>
              <a:t>資料庫建置</a:t>
            </a:r>
            <a:endParaRPr lang="en-US" altLang="zh-TW" sz="1200" dirty="0">
              <a:ea typeface="微軟正黑體" panose="020B0604030504040204" pitchFamily="34" charset="-120"/>
              <a:cs typeface="+mn-lt"/>
              <a:sym typeface="+mn-ea"/>
            </a:endParaRPr>
          </a:p>
          <a:p>
            <a:pPr marL="171450" lvl="0" indent="-1714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r>
              <a:rPr lang="zh-TW" altLang="en-US" sz="1200" dirty="0">
                <a:ea typeface="微軟正黑體" panose="020B0604030504040204" pitchFamily="34" charset="-120"/>
                <a:cs typeface="+mn-lt"/>
                <a:sym typeface="+mn-ea"/>
              </a:rPr>
              <a:t>備份管理介接</a:t>
            </a:r>
            <a:endParaRPr lang="en-US" altLang="zh-TW" sz="1200" dirty="0">
              <a:ea typeface="微軟正黑體" panose="020B0604030504040204" pitchFamily="34" charset="-120"/>
              <a:cs typeface="+mn-lt"/>
              <a:sym typeface="+mn-ea"/>
            </a:endParaRPr>
          </a:p>
          <a:p>
            <a:pPr marL="171450" lvl="0" indent="-1714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r>
              <a:rPr lang="en-US" altLang="zh-TW" sz="1200" dirty="0">
                <a:ea typeface="微軟正黑體" panose="020B0604030504040204" pitchFamily="34" charset="-120"/>
                <a:cs typeface="+mn-lt"/>
                <a:sym typeface="+mn-ea"/>
              </a:rPr>
              <a:t>  </a:t>
            </a:r>
            <a:r>
              <a:rPr lang="zh-TW" altLang="en-US" sz="1200" b="0" dirty="0">
                <a:solidFill>
                  <a:schemeClr val="tx1"/>
                </a:solidFill>
                <a:ea typeface="微軟正黑體" panose="020B0604030504040204" pitchFamily="34" charset="-120"/>
                <a:cs typeface="+mn-lt"/>
                <a:sym typeface="+mn-ea"/>
              </a:rPr>
              <a:t>    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BB295B1-4B7D-506F-5B7F-1FE6098519EA}"/>
              </a:ext>
            </a:extLst>
          </p:cNvPr>
          <p:cNvSpPr txBox="1"/>
          <p:nvPr/>
        </p:nvSpPr>
        <p:spPr>
          <a:xfrm>
            <a:off x="969645" y="3750854"/>
            <a:ext cx="2361565" cy="8947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lvl="0" indent="-2857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r>
              <a:rPr lang="en-US" sz="1200" dirty="0">
                <a:solidFill>
                  <a:schemeClr val="tx1"/>
                </a:solidFill>
                <a:sym typeface="+mn-ea"/>
              </a:rPr>
              <a:t>Team up</a:t>
            </a:r>
          </a:p>
          <a:p>
            <a:pPr marL="285750" lvl="0" indent="-2857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r>
              <a:rPr lang="zh-TW" altLang="en-US" sz="1200" b="1" dirty="0">
                <a:solidFill>
                  <a:srgbClr val="0000FF"/>
                </a:solidFill>
                <a:sym typeface="+mn-ea"/>
              </a:rPr>
              <a:t>基礎設定調查</a:t>
            </a:r>
            <a:r>
              <a:rPr lang="en-US" altLang="zh-TW" sz="1200" b="1" dirty="0">
                <a:solidFill>
                  <a:srgbClr val="0000FF"/>
                </a:solidFill>
                <a:sym typeface="+mn-ea"/>
              </a:rPr>
              <a:t> </a:t>
            </a:r>
          </a:p>
          <a:p>
            <a:pPr marL="285750" lvl="0" indent="-2857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endParaRPr lang="en-US" sz="1200" b="1" dirty="0">
              <a:solidFill>
                <a:srgbClr val="0000FF"/>
              </a:solidFill>
              <a:sym typeface="+mn-ea"/>
            </a:endParaRPr>
          </a:p>
          <a:p>
            <a:pPr marL="285750" lvl="0" indent="-2857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endParaRPr lang="en-US" sz="12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9417CD9-81E5-6A54-91E1-776ABAA5E9F6}"/>
              </a:ext>
            </a:extLst>
          </p:cNvPr>
          <p:cNvSpPr/>
          <p:nvPr/>
        </p:nvSpPr>
        <p:spPr>
          <a:xfrm>
            <a:off x="2072607" y="2901859"/>
            <a:ext cx="0" cy="200660"/>
          </a:xfrm>
          <a:prstGeom prst="line">
            <a:avLst/>
          </a:prstGeom>
          <a:ln w="381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2C2D12BF-DFB2-259C-D06C-E87C2D713A54}"/>
              </a:ext>
            </a:extLst>
          </p:cNvPr>
          <p:cNvSpPr/>
          <p:nvPr/>
        </p:nvSpPr>
        <p:spPr>
          <a:xfrm>
            <a:off x="3018122" y="2901859"/>
            <a:ext cx="0" cy="200660"/>
          </a:xfrm>
          <a:prstGeom prst="line">
            <a:avLst/>
          </a:prstGeom>
          <a:ln w="381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5D3A3611-49A6-8E4B-3462-B4A6529B1AD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4209580" y="3259381"/>
            <a:ext cx="981037" cy="18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5">
            <a:extLst>
              <a:ext uri="{FF2B5EF4-FFF2-40B4-BE49-F238E27FC236}">
                <a16:creationId xmlns:a16="http://schemas.microsoft.com/office/drawing/2014/main" id="{964A812B-DC9F-D977-037D-8F074FDC92F2}"/>
              </a:ext>
            </a:extLst>
          </p:cNvPr>
          <p:cNvSpPr txBox="1"/>
          <p:nvPr/>
        </p:nvSpPr>
        <p:spPr>
          <a:xfrm>
            <a:off x="5991393" y="3094671"/>
            <a:ext cx="915307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</a:pPr>
            <a:r>
              <a:rPr lang="en-US" altLang="zh-TW" sz="1600" b="1" u="none" dirty="0">
                <a:solidFill>
                  <a:srgbClr val="0000CC"/>
                </a:solidFill>
                <a:cs typeface="+mn-lt"/>
              </a:rPr>
              <a:t>D+2M</a:t>
            </a:r>
            <a:endParaRPr lang="en-US" altLang="zh-TW" sz="1600" b="1" u="none" dirty="0">
              <a:solidFill>
                <a:srgbClr val="FF0000"/>
              </a:solidFill>
              <a:cs typeface="+mn-lt"/>
              <a:sym typeface="+mn-ea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EA953F8-385E-A553-EC37-E0188322F7F8}"/>
              </a:ext>
            </a:extLst>
          </p:cNvPr>
          <p:cNvSpPr txBox="1"/>
          <p:nvPr/>
        </p:nvSpPr>
        <p:spPr>
          <a:xfrm>
            <a:off x="7765654" y="3732187"/>
            <a:ext cx="2702434" cy="8947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lvl="0" indent="-2857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r>
              <a:rPr lang="en-US" altLang="zh-TW" sz="1200" dirty="0" err="1">
                <a:ea typeface="微軟正黑體" panose="020B0604030504040204" pitchFamily="34" charset="-120"/>
                <a:cs typeface="+mn-lt"/>
                <a:sym typeface="+mn-ea"/>
              </a:rPr>
              <a:t>Vmware</a:t>
            </a:r>
            <a:r>
              <a:rPr lang="en-US" altLang="zh-TW" sz="1200" dirty="0">
                <a:ea typeface="微軟正黑體" panose="020B0604030504040204" pitchFamily="34" charset="-120"/>
                <a:cs typeface="+mn-lt"/>
                <a:sym typeface="+mn-ea"/>
              </a:rPr>
              <a:t> </a:t>
            </a:r>
            <a:r>
              <a:rPr lang="en-US" altLang="zh-TW" sz="1200" dirty="0" err="1">
                <a:ea typeface="微軟正黑體" panose="020B0604030504040204" pitchFamily="34" charset="-120"/>
                <a:cs typeface="+mn-lt"/>
                <a:sym typeface="+mn-ea"/>
              </a:rPr>
              <a:t>vMotion</a:t>
            </a:r>
            <a:r>
              <a:rPr lang="zh-TW" altLang="en-US" sz="1200" dirty="0">
                <a:ea typeface="微軟正黑體" panose="020B0604030504040204" pitchFamily="34" charset="-120"/>
                <a:cs typeface="+mn-lt"/>
                <a:sym typeface="+mn-ea"/>
              </a:rPr>
              <a:t>驗證</a:t>
            </a:r>
            <a:r>
              <a:rPr lang="en-US" altLang="zh-TW" sz="1200" dirty="0">
                <a:ea typeface="微軟正黑體" panose="020B0604030504040204" pitchFamily="34" charset="-120"/>
                <a:cs typeface="+mn-lt"/>
                <a:sym typeface="+mn-ea"/>
              </a:rPr>
              <a:t>/SOP</a:t>
            </a:r>
            <a:endParaRPr lang="zh-TW" altLang="en-US" sz="1200" b="0" dirty="0">
              <a:solidFill>
                <a:schemeClr val="tx1"/>
              </a:solidFill>
              <a:ea typeface="微軟正黑體" panose="020B0604030504040204" pitchFamily="34" charset="-120"/>
              <a:cs typeface="+mn-lt"/>
              <a:sym typeface="+mn-ea"/>
            </a:endParaRPr>
          </a:p>
          <a:p>
            <a:pPr marL="285750" lvl="0" indent="-2857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r>
              <a:rPr lang="en-US" altLang="zh-TW" sz="1200" dirty="0">
                <a:ea typeface="微軟正黑體" panose="020B0604030504040204" pitchFamily="34" charset="-120"/>
                <a:cs typeface="+mn-lt"/>
                <a:sym typeface="+mn-ea"/>
              </a:rPr>
              <a:t>Oracle RAC</a:t>
            </a:r>
            <a:r>
              <a:rPr lang="zh-TW" altLang="en-US" sz="1200" dirty="0">
                <a:ea typeface="微軟正黑體" panose="020B0604030504040204" pitchFamily="34" charset="-120"/>
                <a:cs typeface="+mn-lt"/>
                <a:sym typeface="+mn-ea"/>
              </a:rPr>
              <a:t>系統切換驗證</a:t>
            </a:r>
            <a:r>
              <a:rPr lang="en-US" altLang="zh-TW" sz="1200" dirty="0">
                <a:ea typeface="微軟正黑體" panose="020B0604030504040204" pitchFamily="34" charset="-120"/>
                <a:cs typeface="+mn-lt"/>
                <a:sym typeface="+mn-ea"/>
              </a:rPr>
              <a:t>/SOP</a:t>
            </a:r>
            <a:endParaRPr lang="zh-TW" altLang="en-US" sz="1200" dirty="0">
              <a:ea typeface="微軟正黑體" panose="020B0604030504040204" pitchFamily="34" charset="-120"/>
              <a:cs typeface="+mn-lt"/>
              <a:sym typeface="+mn-ea"/>
            </a:endParaRPr>
          </a:p>
          <a:p>
            <a:pPr marL="285750" lvl="0" indent="-2857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r>
              <a:rPr lang="en-US" altLang="zh-TW" sz="1200" dirty="0">
                <a:ea typeface="微軟正黑體" panose="020B0604030504040204" pitchFamily="34" charset="-120"/>
                <a:cs typeface="+mn-lt"/>
                <a:sym typeface="+mn-ea"/>
              </a:rPr>
              <a:t>PPDM</a:t>
            </a:r>
            <a:r>
              <a:rPr lang="zh-TW" altLang="en-US" sz="1200" dirty="0">
                <a:ea typeface="微軟正黑體" panose="020B0604030504040204" pitchFamily="34" charset="-120"/>
                <a:cs typeface="+mn-lt"/>
                <a:sym typeface="+mn-ea"/>
              </a:rPr>
              <a:t>備份還原驗證</a:t>
            </a:r>
            <a:r>
              <a:rPr lang="en-US" altLang="zh-TW" sz="1200" dirty="0">
                <a:ea typeface="微軟正黑體" panose="020B0604030504040204" pitchFamily="34" charset="-120"/>
                <a:cs typeface="+mn-lt"/>
                <a:sym typeface="+mn-ea"/>
              </a:rPr>
              <a:t>/SOP</a:t>
            </a:r>
          </a:p>
          <a:p>
            <a:pPr marL="285750" lvl="0" indent="-285750" algn="l" eaLnBrk="1" hangingPunct="1">
              <a:lnSpc>
                <a:spcPct val="110000"/>
              </a:lnSpc>
              <a:buSzTx/>
              <a:buFont typeface="Wingdings" panose="05000000000000000000" charset="0"/>
              <a:buChar char="l"/>
            </a:pPr>
            <a:endParaRPr lang="zh-TW" altLang="en-US" sz="1200" dirty="0">
              <a:ea typeface="微軟正黑體" panose="020B0604030504040204" pitchFamily="34" charset="-120"/>
              <a:cs typeface="+mn-lt"/>
              <a:sym typeface="+mn-ea"/>
            </a:endParaRPr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82202753-6EC9-5296-9293-5643CDD30852}"/>
              </a:ext>
            </a:extLst>
          </p:cNvPr>
          <p:cNvCxnSpPr>
            <a:cxnSpLocks/>
          </p:cNvCxnSpPr>
          <p:nvPr/>
        </p:nvCxnSpPr>
        <p:spPr>
          <a:xfrm rot="5400000">
            <a:off x="8547231" y="3301445"/>
            <a:ext cx="1139282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3">
            <a:extLst>
              <a:ext uri="{FF2B5EF4-FFF2-40B4-BE49-F238E27FC236}">
                <a16:creationId xmlns:a16="http://schemas.microsoft.com/office/drawing/2014/main" id="{938B6D24-9744-68EB-E91D-E08E5663A9D3}"/>
              </a:ext>
            </a:extLst>
          </p:cNvPr>
          <p:cNvSpPr/>
          <p:nvPr/>
        </p:nvSpPr>
        <p:spPr>
          <a:xfrm>
            <a:off x="10121458" y="2100371"/>
            <a:ext cx="1337945" cy="661670"/>
          </a:xfrm>
          <a:prstGeom prst="homePlate">
            <a:avLst>
              <a:gd name="adj" fmla="val 28571"/>
            </a:avLst>
          </a:prstGeom>
          <a:solidFill>
            <a:srgbClr val="2D2D8A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000" rIns="18000" anchor="ctr"/>
          <a:lstStyle/>
          <a:p>
            <a:pPr algn="ctr">
              <a:lnSpc>
                <a:spcPct val="110000"/>
              </a:lnSpc>
            </a:pPr>
            <a: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上線</a:t>
            </a:r>
            <a:b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成效追蹤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FF5A7A92-11F9-626A-1055-6B05A4FA79BC}"/>
              </a:ext>
            </a:extLst>
          </p:cNvPr>
          <p:cNvSpPr txBox="1"/>
          <p:nvPr/>
        </p:nvSpPr>
        <p:spPr>
          <a:xfrm>
            <a:off x="9516761" y="3191261"/>
            <a:ext cx="1301168" cy="4850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TW" sz="1600" b="1" dirty="0">
                <a:solidFill>
                  <a:srgbClr val="0000CC"/>
                </a:solidFill>
                <a:cs typeface="+mn-lt"/>
                <a:sym typeface="+mn-ea"/>
              </a:rPr>
              <a:t>D+n+1M</a:t>
            </a:r>
          </a:p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TW" sz="1600" b="1" u="none" dirty="0">
                <a:solidFill>
                  <a:srgbClr val="FF0000"/>
                </a:solidFill>
                <a:cs typeface="+mn-lt"/>
                <a:sym typeface="+mn-ea"/>
              </a:rPr>
              <a:t>Project Close</a:t>
            </a:r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6B9BF72C-6C49-16A6-FCB4-26D8D609C775}"/>
              </a:ext>
            </a:extLst>
          </p:cNvPr>
          <p:cNvSpPr/>
          <p:nvPr/>
        </p:nvSpPr>
        <p:spPr>
          <a:xfrm>
            <a:off x="11000933" y="2842251"/>
            <a:ext cx="0" cy="200660"/>
          </a:xfrm>
          <a:prstGeom prst="line">
            <a:avLst/>
          </a:prstGeom>
          <a:ln w="381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4E54C7F1-E4F2-F8E7-4CE7-D79E37D428AA}"/>
              </a:ext>
            </a:extLst>
          </p:cNvPr>
          <p:cNvSpPr/>
          <p:nvPr/>
        </p:nvSpPr>
        <p:spPr>
          <a:xfrm>
            <a:off x="1279525" y="2108109"/>
            <a:ext cx="1680845" cy="661670"/>
          </a:xfrm>
          <a:prstGeom prst="homePlate">
            <a:avLst>
              <a:gd name="adj" fmla="val 28571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8000" rIns="18000" anchor="ctr"/>
          <a:lstStyle/>
          <a:p>
            <a:pPr algn="ctr">
              <a:lnSpc>
                <a:spcPct val="110000"/>
              </a:lnSpc>
            </a:pPr>
            <a:r>
              <a:rPr lang="zh-TW" altLang="en-US" sz="1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前置作業</a:t>
            </a:r>
          </a:p>
        </p:txBody>
      </p:sp>
      <p:sp>
        <p:nvSpPr>
          <p:cNvPr id="22" name="Line 10">
            <a:extLst>
              <a:ext uri="{FF2B5EF4-FFF2-40B4-BE49-F238E27FC236}">
                <a16:creationId xmlns:a16="http://schemas.microsoft.com/office/drawing/2014/main" id="{2B52EFAD-46A9-6407-9CE9-7CDA82CA9E37}"/>
              </a:ext>
            </a:extLst>
          </p:cNvPr>
          <p:cNvSpPr/>
          <p:nvPr/>
        </p:nvSpPr>
        <p:spPr>
          <a:xfrm>
            <a:off x="10121425" y="2858761"/>
            <a:ext cx="0" cy="200660"/>
          </a:xfrm>
          <a:prstGeom prst="line">
            <a:avLst/>
          </a:prstGeom>
          <a:ln w="381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1B56BFA2-086F-8E93-E892-99CE69EF83C8}"/>
              </a:ext>
            </a:extLst>
          </p:cNvPr>
          <p:cNvSpPr/>
          <p:nvPr/>
        </p:nvSpPr>
        <p:spPr>
          <a:xfrm>
            <a:off x="7215478" y="4931468"/>
            <a:ext cx="2905947" cy="866140"/>
          </a:xfrm>
          <a:prstGeom prst="homePlate">
            <a:avLst>
              <a:gd name="adj" fmla="val 28571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8000" rIns="18000" anchor="ctr"/>
          <a:lstStyle/>
          <a:p>
            <a:pPr algn="ctr">
              <a:lnSpc>
                <a:spcPct val="110000"/>
              </a:lnSpc>
            </a:pPr>
            <a:r>
              <a:rPr lang="zh-TW" altLang="en-US" sz="14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使用者投入資源測試</a:t>
            </a:r>
          </a:p>
          <a:p>
            <a:pPr algn="ctr">
              <a:lnSpc>
                <a:spcPct val="110000"/>
              </a:lnSpc>
            </a:pPr>
            <a:endParaRPr lang="en-US" altLang="zh-TW" sz="14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8" name="雙波浪 27">
            <a:extLst>
              <a:ext uri="{FF2B5EF4-FFF2-40B4-BE49-F238E27FC236}">
                <a16:creationId xmlns:a16="http://schemas.microsoft.com/office/drawing/2014/main" id="{85CB19DC-0125-B40C-0401-2D77CA0913F7}"/>
              </a:ext>
            </a:extLst>
          </p:cNvPr>
          <p:cNvSpPr/>
          <p:nvPr/>
        </p:nvSpPr>
        <p:spPr>
          <a:xfrm>
            <a:off x="6626859" y="2108109"/>
            <a:ext cx="1485425" cy="661670"/>
          </a:xfrm>
          <a:prstGeom prst="doubleWave">
            <a:avLst>
              <a:gd name="adj1" fmla="val 6250"/>
              <a:gd name="adj2" fmla="val -77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50000"/>
                  </a:schemeClr>
                </a:solidFill>
              </a:rPr>
              <a:t>MES </a:t>
            </a:r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</a:rPr>
              <a:t>建置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kumimoji="1" lang="en-US" altLang="zh-TW" dirty="0" err="1">
                <a:solidFill>
                  <a:schemeClr val="bg1">
                    <a:lumMod val="50000"/>
                  </a:schemeClr>
                </a:solidFill>
              </a:rPr>
              <a:t>D+nM</a:t>
            </a:r>
            <a:endParaRPr kumimoji="1"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1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D6DDA-C7C6-B95B-7EE6-2BDEC4D8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9825991" cy="842025"/>
          </a:xfrm>
        </p:spPr>
        <p:txBody>
          <a:bodyPr/>
          <a:lstStyle/>
          <a:p>
            <a:r>
              <a:rPr lang="zh-TW" altLang="en-US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A20DB9-552E-7FAA-A0A3-F796BC78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1" y="1350962"/>
            <a:ext cx="11183691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/>
          <p:nvPr/>
        </p:nvSpPr>
        <p:spPr>
          <a:xfrm>
            <a:off x="883879" y="301512"/>
            <a:ext cx="9879196" cy="59221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zh-TW" altLang="en-US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專案里程碑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6B78CB8-FDDA-6E12-7B92-E8B94FE6CC5A}"/>
              </a:ext>
            </a:extLst>
          </p:cNvPr>
          <p:cNvGraphicFramePr>
            <a:graphicFrameLocks noGrp="1"/>
          </p:cNvGraphicFramePr>
          <p:nvPr/>
        </p:nvGraphicFramePr>
        <p:xfrm>
          <a:off x="1542624" y="2304832"/>
          <a:ext cx="9879195" cy="2261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3710">
                  <a:extLst>
                    <a:ext uri="{9D8B030D-6E8A-4147-A177-3AD203B41FA5}">
                      <a16:colId xmlns:a16="http://schemas.microsoft.com/office/drawing/2014/main" val="703186357"/>
                    </a:ext>
                  </a:extLst>
                </a:gridCol>
                <a:gridCol w="4896091">
                  <a:extLst>
                    <a:ext uri="{9D8B030D-6E8A-4147-A177-3AD203B41FA5}">
                      <a16:colId xmlns:a16="http://schemas.microsoft.com/office/drawing/2014/main" val="2453072115"/>
                    </a:ext>
                  </a:extLst>
                </a:gridCol>
                <a:gridCol w="2289394">
                  <a:extLst>
                    <a:ext uri="{9D8B030D-6E8A-4147-A177-3AD203B41FA5}">
                      <a16:colId xmlns:a16="http://schemas.microsoft.com/office/drawing/2014/main" val="143007462"/>
                    </a:ext>
                  </a:extLst>
                </a:gridCol>
              </a:tblGrid>
              <a:tr h="831907">
                <a:tc>
                  <a:txBody>
                    <a:bodyPr/>
                    <a:lstStyle/>
                    <a:p>
                      <a:pPr indent="1270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工作完成進度</a:t>
                      </a:r>
                    </a:p>
                    <a:p>
                      <a:pPr indent="12700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304800" algn="l"/>
                          <a:tab pos="2413000" algn="l"/>
                        </a:tabLst>
                      </a:pPr>
                      <a:r>
                        <a:rPr 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(Milestone % )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專案里程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13000" algn="l"/>
                        </a:tabLst>
                      </a:pP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預估日期</a:t>
                      </a:r>
                    </a:p>
                    <a:p>
                      <a:pPr indent="12700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13000" algn="l"/>
                        </a:tabLst>
                      </a:pPr>
                      <a:r>
                        <a:rPr 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自簽約日</a:t>
                      </a:r>
                    </a:p>
                    <a:p>
                      <a:pPr indent="12700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13000" algn="l"/>
                        </a:tabLst>
                      </a:pPr>
                      <a:r>
                        <a:rPr 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D-DAY</a:t>
                      </a: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起算</a:t>
                      </a:r>
                      <a:r>
                        <a:rPr 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61278"/>
                  </a:ext>
                </a:extLst>
              </a:tr>
              <a:tr h="708830">
                <a:tc>
                  <a:txBody>
                    <a:bodyPr/>
                    <a:lstStyle/>
                    <a:p>
                      <a:pPr indent="30480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304800" algn="l"/>
                          <a:tab pos="2413000" algn="l"/>
                        </a:tabLst>
                      </a:pP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第一期</a:t>
                      </a:r>
                      <a:r>
                        <a:rPr 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( 30% )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304800" algn="l"/>
                          <a:tab pos="2413000" algn="l"/>
                        </a:tabLst>
                      </a:pP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完成專案啟動會議，交付專案時程表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905" algn="l"/>
                          <a:tab pos="2413000" algn="l"/>
                        </a:tabLst>
                      </a:pPr>
                      <a:r>
                        <a:rPr lang="en-US" sz="1400" kern="1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</a:t>
                      </a:r>
                      <a:r>
                        <a:rPr lang="zh-TW" sz="1400" kern="1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＋</a:t>
                      </a:r>
                      <a:r>
                        <a:rPr lang="en-US" sz="1400" kern="1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</a:t>
                      </a:r>
                      <a:r>
                        <a:rPr lang="zh-TW" sz="1400" kern="10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日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714516"/>
                  </a:ext>
                </a:extLst>
              </a:tr>
              <a:tr h="304057">
                <a:tc>
                  <a:txBody>
                    <a:bodyPr/>
                    <a:lstStyle/>
                    <a:p>
                      <a:pPr indent="12700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304800" algn="l"/>
                          <a:tab pos="2413000" algn="l"/>
                        </a:tabLst>
                      </a:pP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第二期</a:t>
                      </a:r>
                      <a:r>
                        <a:rPr 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( 40% )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304800" algn="l"/>
                          <a:tab pos="2413000" algn="l"/>
                        </a:tabLst>
                      </a:pP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完成</a:t>
                      </a:r>
                      <a:r>
                        <a:rPr lang="en-US" alt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RAC</a:t>
                      </a:r>
                      <a:r>
                        <a:rPr lang="zh-TW" alt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系統建置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905" algn="l"/>
                          <a:tab pos="2413000" algn="l"/>
                        </a:tabLst>
                      </a:pPr>
                      <a:r>
                        <a:rPr 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D+60</a:t>
                      </a: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日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00506"/>
                  </a:ext>
                </a:extLst>
              </a:tr>
              <a:tr h="304057">
                <a:tc>
                  <a:txBody>
                    <a:bodyPr/>
                    <a:lstStyle/>
                    <a:p>
                      <a:pPr indent="12700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304800" algn="l"/>
                          <a:tab pos="2413000" algn="l"/>
                        </a:tabLst>
                      </a:pP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第</a:t>
                      </a:r>
                      <a:r>
                        <a:rPr lang="zh-TW" alt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三</a:t>
                      </a: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期</a:t>
                      </a:r>
                      <a:r>
                        <a:rPr 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( 30% )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304800" algn="l"/>
                          <a:tab pos="2413000" algn="l"/>
                        </a:tabLst>
                      </a:pP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完成</a:t>
                      </a:r>
                      <a:r>
                        <a:rPr lang="en-US" alt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RAC</a:t>
                      </a:r>
                      <a:r>
                        <a:rPr lang="zh-TW" alt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驗證</a:t>
                      </a:r>
                      <a:r>
                        <a:rPr lang="en-US" alt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, </a:t>
                      </a:r>
                      <a:r>
                        <a:rPr lang="zh-TW" alt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全案完工</a:t>
                      </a:r>
                      <a:endParaRPr lang="zh-TW" sz="1400" kern="1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905" algn="l"/>
                          <a:tab pos="2413000" algn="l"/>
                        </a:tabLst>
                      </a:pPr>
                      <a:r>
                        <a:rPr lang="en-US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D+XX</a:t>
                      </a:r>
                      <a:r>
                        <a:rPr lang="zh-TW" sz="1400" kern="10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日</a:t>
                      </a: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765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/>
          <p:nvPr/>
        </p:nvSpPr>
        <p:spPr>
          <a:xfrm>
            <a:off x="883879" y="301512"/>
            <a:ext cx="9879196" cy="59221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zh-TW" altLang="en-US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專案運行溝通模式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883879" y="2222338"/>
          <a:ext cx="10257914" cy="3219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3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2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727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b="1" kern="100" dirty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方式</a:t>
                      </a: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270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sz="1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4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專案例行進度會議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預計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每週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週三 下午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4:00 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召開專案例行進度會議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25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sz="1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4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e-mail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施作各項目人員以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e-mail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溝通完成事項，留作紀錄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25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Action Item &amp; meeting minute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每週會議後，以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email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發出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25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問題追蹤表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於會議中提出並記錄後，於下次會議檢視，直至項目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Close</a:t>
                      </a: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/>
          <p:nvPr/>
        </p:nvSpPr>
        <p:spPr>
          <a:xfrm>
            <a:off x="1080000" y="360000"/>
            <a:ext cx="9879196" cy="59221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zh-TW" altLang="en-US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專案需求變更流程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400537" y="1759351"/>
          <a:ext cx="9085215" cy="38553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4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968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項次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b="1" kern="100" dirty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內容</a:t>
                      </a: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sz="1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狀況說明</a:t>
                      </a:r>
                      <a:endParaRPr lang="zh-TW" sz="14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提報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與施作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343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sz="1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14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zh-TW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開始變更請求</a:t>
                      </a:r>
                      <a:r>
                        <a:rPr lang="zh-TW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專案執行過程中因現場或客戶期望衍生出額外之項目需求時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於專案例會提報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2340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sz="1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14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zh-TW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評估和檢視變更請求</a:t>
                      </a:r>
                      <a:r>
                        <a:rPr lang="zh-TW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雙方就變更事項進行討論及評估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於專案例會提報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討論評估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340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sz="1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4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雙方</a:t>
                      </a:r>
                      <a:r>
                        <a:rPr lang="zh-TW" altLang="zh-TW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同意</a:t>
                      </a:r>
                      <a:r>
                        <a:rPr lang="zh-TW" altLang="en-US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變更</a:t>
                      </a:r>
                      <a:r>
                        <a:rPr lang="zh-TW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變更請求取得雙方同意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雙方簽署需求變更同意書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2340">
                <a:tc>
                  <a:txBody>
                    <a:bodyPr/>
                    <a:lstStyle/>
                    <a:p>
                      <a:pPr algn="ctr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zh-TW" sz="14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實行已同意的變更</a:t>
                      </a:r>
                      <a:r>
                        <a:rPr lang="zh-TW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更改專案文件，修正變更部分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5"/>
                        </a:spcBef>
                        <a:spcAft>
                          <a:spcPts val="125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修改專案文件變更部分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6828" marR="1682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693333" y="1318797"/>
          <a:ext cx="8805334" cy="3384295"/>
        </p:xfrm>
        <a:graphic>
          <a:graphicData uri="http://schemas.openxmlformats.org/drawingml/2006/table">
            <a:tbl>
              <a:tblPr/>
              <a:tblGrid>
                <a:gridCol w="491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3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333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奧登團隊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8467" marR="8467" marT="8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8467" marR="8467" marT="8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工作職掌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聯絡電話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-mail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林延俊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Jason Lin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乙方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0937-085527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jason.lin@odin-info.com.tw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4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施良儒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 Shi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乙方專案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0917-284123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ben.shi@odin-info.com.tw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黃震宇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Wayne Huang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雲端架構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0921-702558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wayne.huang@odin-info.com.tw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林家禾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Jesse Lin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備援演練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0965-661749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jesse.lin@odin-info.com.tw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張希平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Ethan Chang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Infra.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技術顧問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0936-326487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ethan.chang@odin-info.com.tw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邱靖軒 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Vanessa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Chiu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業務窗口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0912-143181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vanessa.chiu@odin-info.com.tw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筆跡 14"/>
              <p14:cNvContentPartPr/>
              <p14:nvPr/>
            </p14:nvContentPartPr>
            <p14:xfrm>
              <a:off x="-725800" y="731040"/>
              <a:ext cx="14400" cy="360"/>
            </p14:xfrm>
          </p:contentPart>
        </mc:Choice>
        <mc:Fallback xmlns="">
          <p:pic>
            <p:nvPicPr>
              <p:cNvPr id="15" name="筆跡 14"/>
            </p:nvPicPr>
            <p:blipFill>
              <a:blip r:embed="rId3"/>
            </p:blipFill>
            <p:spPr>
              <a:xfrm>
                <a:off x="-725800" y="731040"/>
                <a:ext cx="14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筆跡 15"/>
              <p14:cNvContentPartPr/>
              <p14:nvPr/>
            </p14:nvContentPartPr>
            <p14:xfrm>
              <a:off x="-1311160" y="660120"/>
              <a:ext cx="360" cy="360"/>
            </p14:xfrm>
          </p:contentPart>
        </mc:Choice>
        <mc:Fallback xmlns="">
          <p:pic>
            <p:nvPicPr>
              <p:cNvPr id="16" name="筆跡 15"/>
            </p:nvPicPr>
            <p:blipFill>
              <a:blip r:embed="rId5"/>
            </p:blipFill>
            <p:spPr>
              <a:xfrm>
                <a:off x="-1311160" y="660120"/>
                <a:ext cx="360" cy="360"/>
              </a:xfrm>
              <a:prstGeom prst="rect"/>
            </p:spPr>
          </p:pic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93333" y="4935841"/>
          <a:ext cx="8805334" cy="1589630"/>
        </p:xfrm>
        <a:graphic>
          <a:graphicData uri="http://schemas.openxmlformats.org/drawingml/2006/table">
            <a:tbl>
              <a:tblPr/>
              <a:tblGrid>
                <a:gridCol w="491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3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333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Oracle</a:t>
                      </a:r>
                      <a:r>
                        <a:rPr lang="zh-TW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原廠團隊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8467" marR="8467" marT="8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8467" marR="8467" marT="8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工作職掌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聯絡電話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-mail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Abbie Chiang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業務窗口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abbie.chiang@oracle.com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Hank Huang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技術顧問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hank.huang@oracle.com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標題 1"/>
          <p:cNvSpPr txBox="1"/>
          <p:nvPr/>
        </p:nvSpPr>
        <p:spPr>
          <a:xfrm>
            <a:off x="1080000" y="360000"/>
            <a:ext cx="10584117" cy="67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專案組織 </a:t>
            </a:r>
            <a:r>
              <a:rPr lang="en-US" altLang="zh-TW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乙方</a:t>
            </a:r>
            <a:r>
              <a:rPr lang="en-US" altLang="zh-TW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zh-TW" altLang="en-US" sz="3200" dirty="0">
              <a:solidFill>
                <a:srgbClr val="0087A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10254"/>
            <a:ext cx="12192000" cy="154901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09600">
              <a:lnSpc>
                <a:spcPct val="150000"/>
              </a:lnSpc>
            </a:pPr>
            <a:r>
              <a:rPr lang="en-US" altLang="zh-TW" sz="7200" b="1" dirty="0">
                <a:solidFill>
                  <a:srgbClr val="003DAB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Thank You</a:t>
            </a:r>
            <a:r>
              <a:rPr lang="zh-TW" altLang="en-US" sz="7200" b="1" dirty="0">
                <a:solidFill>
                  <a:srgbClr val="003DAB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7200" b="1" dirty="0">
                <a:solidFill>
                  <a:srgbClr val="003DAB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" name="矩形 1"/>
          <p:cNvSpPr/>
          <p:nvPr/>
        </p:nvSpPr>
        <p:spPr>
          <a:xfrm>
            <a:off x="3048000" y="46469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09600" fontAlgn="base"/>
            <a:r>
              <a:rPr lang="zh-TW" altLang="zh-TW" sz="2400" dirty="0">
                <a:solidFill>
                  <a:srgbClr val="003DAB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奧登資訊股份有限公司</a:t>
            </a:r>
            <a:r>
              <a:rPr lang="en-US" altLang="zh-TW" sz="2400" dirty="0">
                <a:solidFill>
                  <a:srgbClr val="003DAB"/>
                </a:solidFill>
                <a:latin typeface="Calibri" panose="020F0502020204030204" pitchFamily="34" charset="0"/>
                <a:ea typeface="新細明體" panose="02020500000000000000" charset="-120"/>
              </a:rPr>
              <a:t>​</a:t>
            </a:r>
            <a:endParaRPr lang="en-US" altLang="zh-TW" sz="2400" dirty="0">
              <a:solidFill>
                <a:srgbClr val="003DAB"/>
              </a:solidFill>
              <a:latin typeface="Segoe UI" panose="020B0502040204020203" pitchFamily="34" charset="0"/>
              <a:ea typeface="新細明體" panose="02020500000000000000" charset="-120"/>
            </a:endParaRPr>
          </a:p>
          <a:p>
            <a:pPr algn="ctr" defTabSz="609600" fontAlgn="base"/>
            <a:r>
              <a:rPr lang="zh-TW" altLang="zh-TW" sz="2400" dirty="0">
                <a:solidFill>
                  <a:srgbClr val="003DAB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電話</a:t>
            </a:r>
            <a:r>
              <a:rPr lang="en-US" altLang="zh-TW" sz="2400" dirty="0">
                <a:solidFill>
                  <a:srgbClr val="003DAB"/>
                </a:solidFill>
                <a:latin typeface="Calibri" panose="020F0502020204030204" pitchFamily="34" charset="0"/>
                <a:ea typeface="新細明體" panose="02020500000000000000" charset="-120"/>
              </a:rPr>
              <a:t>: 02-29585768</a:t>
            </a:r>
            <a:r>
              <a:rPr lang="zh-TW" altLang="zh-TW" sz="2400" dirty="0">
                <a:solidFill>
                  <a:srgbClr val="003DAB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​</a:t>
            </a:r>
            <a:endParaRPr lang="zh-TW" altLang="zh-TW" sz="2400" dirty="0">
              <a:solidFill>
                <a:srgbClr val="003DAB"/>
              </a:solidFill>
              <a:latin typeface="Segoe UI" panose="020B0502040204020203" pitchFamily="34" charset="0"/>
              <a:ea typeface="新細明體" panose="02020500000000000000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138A0-BA46-79FD-7E24-30B5B31D0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6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138A0-BA46-79FD-7E24-30B5B31D0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0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4152" y="2644169"/>
            <a:ext cx="10583695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09600"/>
            <a:r>
              <a:rPr lang="zh-TW" altLang="en-US" sz="5335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Yuanti TC" charset="-120"/>
              </a:rPr>
              <a:t> 硬體與</a:t>
            </a:r>
            <a:r>
              <a:rPr lang="en-US" altLang="zh-TW" sz="5335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Yuanti TC" charset="-120"/>
              </a:rPr>
              <a:t>DB</a:t>
            </a:r>
            <a:r>
              <a:rPr lang="zh-TW" altLang="en-US" sz="5335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Yuanti TC" charset="-120"/>
              </a:rPr>
              <a:t>系統架構規劃</a:t>
            </a:r>
            <a:br>
              <a:rPr lang="en-US" altLang="zh-TW" sz="4265" dirty="0">
                <a:solidFill>
                  <a:schemeClr val="accent5">
                    <a:lumMod val="75000"/>
                  </a:schemeClr>
                </a:solidFill>
                <a:latin typeface="Yuanti TC" charset="-120"/>
                <a:ea typeface="Yuanti TC" charset="-120"/>
                <a:cs typeface="Yuanti TC" charset="-120"/>
              </a:rPr>
            </a:br>
            <a:endParaRPr lang="en-US" altLang="zh-TW" sz="4265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 txBox="1"/>
          <p:nvPr/>
        </p:nvSpPr>
        <p:spPr>
          <a:xfrm>
            <a:off x="4730151" y="5120378"/>
            <a:ext cx="2731699" cy="38494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endParaRPr lang="en-US" altLang="zh-TW" sz="1335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3329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138A0-BA46-79FD-7E24-30B5B31D0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0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EDE0BB3-616A-B315-67D3-999712EF362B}"/>
              </a:ext>
            </a:extLst>
          </p:cNvPr>
          <p:cNvSpPr txBox="1"/>
          <p:nvPr/>
        </p:nvSpPr>
        <p:spPr>
          <a:xfrm>
            <a:off x="1974056" y="1651546"/>
            <a:ext cx="780954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最高原則：</a:t>
            </a:r>
            <a:endParaRPr lang="en-US" altLang="zh-TW" sz="20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具備橫向擴充維持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高可用度、高可靠度、高效能、可擴充性，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避免單點失效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(Single Point of Failure)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，而造成工廠停止運作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須與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系統能順利介接</a:t>
            </a:r>
            <a:endPara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AE36EA-441F-046C-016C-A148BADD88D8}"/>
              </a:ext>
            </a:extLst>
          </p:cNvPr>
          <p:cNvSpPr txBox="1"/>
          <p:nvPr/>
        </p:nvSpPr>
        <p:spPr>
          <a:xfrm>
            <a:off x="1974056" y="3151966"/>
            <a:ext cx="824388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設計規劃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 :</a:t>
            </a: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K6B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新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MES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系統基礎架構，為滿足正式、測試、開發等系統使用需求。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規劃為整合、延續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K6A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的基礎資訊系統架構，以擴充方式進行。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介接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K6A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主機監控系統、備份、虛擬環境。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461F7D-5B84-E6E7-58B4-11CB968603E2}"/>
              </a:ext>
            </a:extLst>
          </p:cNvPr>
          <p:cNvSpPr txBox="1"/>
          <p:nvPr/>
        </p:nvSpPr>
        <p:spPr>
          <a:xfrm>
            <a:off x="234940" y="317859"/>
            <a:ext cx="60979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硬體與</a:t>
            </a:r>
            <a:r>
              <a:rPr lang="en-US" altLang="zh-CN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DB</a:t>
            </a:r>
            <a:r>
              <a:rPr lang="zh-CN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系統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架構設計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474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ounded Rectangle 32">
            <a:extLst>
              <a:ext uri="{FF2B5EF4-FFF2-40B4-BE49-F238E27FC236}">
                <a16:creationId xmlns:a16="http://schemas.microsoft.com/office/drawing/2014/main" id="{77AD4B57-534E-6ECA-320D-27171A1E21F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24339" y="2612670"/>
            <a:ext cx="7003131" cy="2100283"/>
          </a:xfrm>
          <a:prstGeom prst="roundRect">
            <a:avLst>
              <a:gd name="adj" fmla="val 8849"/>
            </a:avLst>
          </a:prstGeom>
          <a:solidFill>
            <a:schemeClr val="bg1">
              <a:lumMod val="8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217E62F-0C0E-DE0C-379A-11390469C1E5}"/>
              </a:ext>
            </a:extLst>
          </p:cNvPr>
          <p:cNvGrpSpPr/>
          <p:nvPr/>
        </p:nvGrpSpPr>
        <p:grpSpPr>
          <a:xfrm>
            <a:off x="5285717" y="2187029"/>
            <a:ext cx="4917527" cy="3497593"/>
            <a:chOff x="5285717" y="2544369"/>
            <a:chExt cx="4917527" cy="3497593"/>
          </a:xfrm>
        </p:grpSpPr>
        <p:sp>
          <p:nvSpPr>
            <p:cNvPr id="138" name="Rounded Rectangle 32">
              <a:extLst>
                <a:ext uri="{FF2B5EF4-FFF2-40B4-BE49-F238E27FC236}">
                  <a16:creationId xmlns:a16="http://schemas.microsoft.com/office/drawing/2014/main" id="{3E1AE74A-A5EF-0297-2D3A-FA5BD2E3757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7505186" y="2961893"/>
              <a:ext cx="2610012" cy="2100283"/>
            </a:xfrm>
            <a:prstGeom prst="roundRect">
              <a:avLst>
                <a:gd name="adj" fmla="val 8849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 </a:t>
              </a:r>
            </a:p>
          </p:txBody>
        </p:sp>
        <p:sp>
          <p:nvSpPr>
            <p:cNvPr id="92" name="Rounded Rectangle 32">
              <a:extLst>
                <a:ext uri="{FF2B5EF4-FFF2-40B4-BE49-F238E27FC236}">
                  <a16:creationId xmlns:a16="http://schemas.microsoft.com/office/drawing/2014/main" id="{20B1DEF9-9650-1B02-9F75-70B9E652DCC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7505186" y="2987904"/>
              <a:ext cx="2410482" cy="674407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 </a:t>
              </a:r>
            </a:p>
          </p:txBody>
        </p: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BB5B261F-B25E-C64D-A966-3E91908E25E4}"/>
                </a:ext>
              </a:extLst>
            </p:cNvPr>
            <p:cNvGrpSpPr/>
            <p:nvPr/>
          </p:nvGrpSpPr>
          <p:grpSpPr>
            <a:xfrm>
              <a:off x="8367280" y="3385644"/>
              <a:ext cx="1413974" cy="1224163"/>
              <a:chOff x="6965912" y="3259114"/>
              <a:chExt cx="1413974" cy="1224163"/>
            </a:xfrm>
          </p:grpSpPr>
          <p:grpSp>
            <p:nvGrpSpPr>
              <p:cNvPr id="82" name="Group 29">
                <a:extLst>
                  <a:ext uri="{FF2B5EF4-FFF2-40B4-BE49-F238E27FC236}">
                    <a16:creationId xmlns:a16="http://schemas.microsoft.com/office/drawing/2014/main" id="{8F1F89FF-D61E-42DE-FAC7-AE05359DB16D}"/>
                  </a:ext>
                </a:extLst>
              </p:cNvPr>
              <p:cNvGrpSpPr/>
              <p:nvPr>
                <p:custDataLst>
                  <p:tags r:id="rId35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87" name="Rounded Rectangle 32">
                  <a:extLst>
                    <a:ext uri="{FF2B5EF4-FFF2-40B4-BE49-F238E27FC236}">
                      <a16:creationId xmlns:a16="http://schemas.microsoft.com/office/drawing/2014/main" id="{59A4064D-9AEC-F004-59EF-29965D3F9E55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88" name="Rounded Rectangle 32">
                  <a:extLst>
                    <a:ext uri="{FF2B5EF4-FFF2-40B4-BE49-F238E27FC236}">
                      <a16:creationId xmlns:a16="http://schemas.microsoft.com/office/drawing/2014/main" id="{33CB8FA8-BB8B-96D1-0BF7-63154DAB92CF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89" name="Rounded Rectangle 32">
                  <a:extLst>
                    <a:ext uri="{FF2B5EF4-FFF2-40B4-BE49-F238E27FC236}">
                      <a16:creationId xmlns:a16="http://schemas.microsoft.com/office/drawing/2014/main" id="{6B8A9A46-D2A7-674C-664B-68A7741A13C0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83" name="Group 41">
                <a:extLst>
                  <a:ext uri="{FF2B5EF4-FFF2-40B4-BE49-F238E27FC236}">
                    <a16:creationId xmlns:a16="http://schemas.microsoft.com/office/drawing/2014/main" id="{27959E59-FDC1-0F0A-4279-1E3F971B2A9E}"/>
                  </a:ext>
                </a:extLst>
              </p:cNvPr>
              <p:cNvGrpSpPr/>
              <p:nvPr>
                <p:custDataLst>
                  <p:tags r:id="rId36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85" name="Rounded Rectangle 32">
                  <a:extLst>
                    <a:ext uri="{FF2B5EF4-FFF2-40B4-BE49-F238E27FC236}">
                      <a16:creationId xmlns:a16="http://schemas.microsoft.com/office/drawing/2014/main" id="{91AF48DD-B65D-2F3F-FB8D-29373E747B57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86" name="Picture 4" descr="ICON_VirtTriangle_flat_Q408.png">
                  <a:extLst>
                    <a:ext uri="{FF2B5EF4-FFF2-40B4-BE49-F238E27FC236}">
                      <a16:creationId xmlns:a16="http://schemas.microsoft.com/office/drawing/2014/main" id="{063FD737-E6B3-EDA3-C006-C4CBE07CE9E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84" name="Picture 234">
                <a:extLst>
                  <a:ext uri="{FF2B5EF4-FFF2-40B4-BE49-F238E27FC236}">
                    <a16:creationId xmlns:a16="http://schemas.microsoft.com/office/drawing/2014/main" id="{F07519B9-6830-594F-5D05-60D70233E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2B031368-E7C4-38B6-5F4D-506D483B6252}"/>
                </a:ext>
              </a:extLst>
            </p:cNvPr>
            <p:cNvSpPr txBox="1"/>
            <p:nvPr/>
          </p:nvSpPr>
          <p:spPr>
            <a:xfrm>
              <a:off x="8319262" y="4609806"/>
              <a:ext cx="1595532" cy="383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91" name="圓角矩形 25">
              <a:extLst>
                <a:ext uri="{FF2B5EF4-FFF2-40B4-BE49-F238E27FC236}">
                  <a16:creationId xmlns:a16="http://schemas.microsoft.com/office/drawing/2014/main" id="{C628A169-7F04-DA5B-2D86-BE428A40E911}"/>
                </a:ext>
              </a:extLst>
            </p:cNvPr>
            <p:cNvSpPr/>
            <p:nvPr/>
          </p:nvSpPr>
          <p:spPr>
            <a:xfrm>
              <a:off x="8155257" y="2556387"/>
              <a:ext cx="1913089" cy="3485575"/>
            </a:xfrm>
            <a:prstGeom prst="roundRect">
              <a:avLst/>
            </a:prstGeom>
            <a:noFill/>
            <a:ln w="38100" cap="flat" cmpd="sng" algn="ctr">
              <a:noFill/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40" name="圓角矩形 25">
              <a:extLst>
                <a:ext uri="{FF2B5EF4-FFF2-40B4-BE49-F238E27FC236}">
                  <a16:creationId xmlns:a16="http://schemas.microsoft.com/office/drawing/2014/main" id="{F4962F30-BD60-BA4A-7854-E59B10DCE1A2}"/>
                </a:ext>
              </a:extLst>
            </p:cNvPr>
            <p:cNvSpPr/>
            <p:nvPr/>
          </p:nvSpPr>
          <p:spPr>
            <a:xfrm>
              <a:off x="8161047" y="2556387"/>
              <a:ext cx="2042197" cy="348557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5" name="圓角矩形 104">
              <a:extLst>
                <a:ext uri="{FF2B5EF4-FFF2-40B4-BE49-F238E27FC236}">
                  <a16:creationId xmlns:a16="http://schemas.microsoft.com/office/drawing/2014/main" id="{C5300147-D937-7847-1E2E-8575450695BF}"/>
                </a:ext>
              </a:extLst>
            </p:cNvPr>
            <p:cNvSpPr/>
            <p:nvPr/>
          </p:nvSpPr>
          <p:spPr>
            <a:xfrm>
              <a:off x="8135379" y="2544369"/>
              <a:ext cx="1369059" cy="386904"/>
            </a:xfrm>
            <a:prstGeom prst="round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新建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K6B</a:t>
              </a:r>
            </a:p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虛擬主機系統</a:t>
              </a:r>
            </a:p>
          </p:txBody>
        </p:sp>
        <p:sp>
          <p:nvSpPr>
            <p:cNvPr id="18" name="左-右雙向箭號 17">
              <a:extLst>
                <a:ext uri="{FF2B5EF4-FFF2-40B4-BE49-F238E27FC236}">
                  <a16:creationId xmlns:a16="http://schemas.microsoft.com/office/drawing/2014/main" id="{9D7358E8-2DD0-FC84-C949-0C74EE1C617B}"/>
                </a:ext>
              </a:extLst>
            </p:cNvPr>
            <p:cNvSpPr/>
            <p:nvPr/>
          </p:nvSpPr>
          <p:spPr>
            <a:xfrm>
              <a:off x="7964043" y="3450329"/>
              <a:ext cx="296110" cy="180876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46" name="肘形接點 145">
              <a:extLst>
                <a:ext uri="{FF2B5EF4-FFF2-40B4-BE49-F238E27FC236}">
                  <a16:creationId xmlns:a16="http://schemas.microsoft.com/office/drawing/2014/main" id="{965A5558-A49B-C7A8-1A31-511FD1573A91}"/>
                </a:ext>
              </a:extLst>
            </p:cNvPr>
            <p:cNvCxnSpPr>
              <a:cxnSpLocks/>
              <a:stCxn id="84" idx="2"/>
              <a:endCxn id="53" idx="0"/>
            </p:cNvCxnSpPr>
            <p:nvPr/>
          </p:nvCxnSpPr>
          <p:spPr>
            <a:xfrm rot="5400000">
              <a:off x="6800009" y="3095516"/>
              <a:ext cx="754730" cy="3783313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61461B-D97A-B89E-760E-A96903A580DB}"/>
              </a:ext>
            </a:extLst>
          </p:cNvPr>
          <p:cNvSpPr txBox="1"/>
          <p:nvPr/>
        </p:nvSpPr>
        <p:spPr>
          <a:xfrm>
            <a:off x="924339" y="1044252"/>
            <a:ext cx="997356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  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主機：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新建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VMWare Sphere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虛擬主機平台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3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  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收攏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CAMSTAR MES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Interface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等應用服務主機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VM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形式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搭載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整合並接受原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K6-A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之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VMWare vCenter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AD4963-FD52-D7E1-F279-29952AB8CC88}"/>
              </a:ext>
            </a:extLst>
          </p:cNvPr>
          <p:cNvSpPr txBox="1"/>
          <p:nvPr/>
        </p:nvSpPr>
        <p:spPr>
          <a:xfrm>
            <a:off x="126212" y="323943"/>
            <a:ext cx="60979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虛擬主機架構設計：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36" name="Rounded Rectangle 32">
            <a:extLst>
              <a:ext uri="{FF2B5EF4-FFF2-40B4-BE49-F238E27FC236}">
                <a16:creationId xmlns:a16="http://schemas.microsoft.com/office/drawing/2014/main" id="{2C8DCE68-E679-DF8B-DB45-184CE15B9131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1225502" y="2645391"/>
            <a:ext cx="1507661" cy="674407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2A5984FF-8045-2940-98F6-561DB1E4F524}"/>
              </a:ext>
            </a:extLst>
          </p:cNvPr>
          <p:cNvGrpSpPr/>
          <p:nvPr/>
        </p:nvGrpSpPr>
        <p:grpSpPr>
          <a:xfrm>
            <a:off x="846801" y="2190751"/>
            <a:ext cx="7211360" cy="3493872"/>
            <a:chOff x="846801" y="2548091"/>
            <a:chExt cx="7211360" cy="3493872"/>
          </a:xfrm>
        </p:grpSpPr>
        <p:sp>
          <p:nvSpPr>
            <p:cNvPr id="57" name="Rounded Rectangle 32">
              <a:extLst>
                <a:ext uri="{FF2B5EF4-FFF2-40B4-BE49-F238E27FC236}">
                  <a16:creationId xmlns:a16="http://schemas.microsoft.com/office/drawing/2014/main" id="{F98499D4-C32A-E492-5817-E0798700C63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2807835" y="3000243"/>
              <a:ext cx="5013624" cy="674407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VMWare  HA (</a:t>
              </a:r>
              <a:r>
                <a:rPr kumimoji="0" 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VMotion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) </a:t>
              </a:r>
            </a:p>
          </p:txBody>
        </p:sp>
        <p:sp>
          <p:nvSpPr>
            <p:cNvPr id="5" name="圓角矩形 25">
              <a:extLst>
                <a:ext uri="{FF2B5EF4-FFF2-40B4-BE49-F238E27FC236}">
                  <a16:creationId xmlns:a16="http://schemas.microsoft.com/office/drawing/2014/main" id="{D5B05C65-449C-8DB4-BC38-FDA55DB20828}"/>
                </a:ext>
              </a:extLst>
            </p:cNvPr>
            <p:cNvSpPr/>
            <p:nvPr/>
          </p:nvSpPr>
          <p:spPr>
            <a:xfrm>
              <a:off x="851752" y="2556387"/>
              <a:ext cx="7206409" cy="3485575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5352606F-CE34-7EAE-D6FC-5F6DBC399A26}"/>
                </a:ext>
              </a:extLst>
            </p:cNvPr>
            <p:cNvGrpSpPr/>
            <p:nvPr/>
          </p:nvGrpSpPr>
          <p:grpSpPr>
            <a:xfrm>
              <a:off x="2832073" y="3379088"/>
              <a:ext cx="1413974" cy="1224163"/>
              <a:chOff x="6965912" y="3259114"/>
              <a:chExt cx="1413974" cy="1224163"/>
            </a:xfrm>
          </p:grpSpPr>
          <p:grpSp>
            <p:nvGrpSpPr>
              <p:cNvPr id="19" name="Group 29">
                <a:extLst>
                  <a:ext uri="{FF2B5EF4-FFF2-40B4-BE49-F238E27FC236}">
                    <a16:creationId xmlns:a16="http://schemas.microsoft.com/office/drawing/2014/main" id="{D4B77FCC-9E6F-6EAE-2965-FC7534EFF351}"/>
                  </a:ext>
                </a:extLst>
              </p:cNvPr>
              <p:cNvGrpSpPr/>
              <p:nvPr>
                <p:custDataLst>
                  <p:tags r:id="rId26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30" name="Rounded Rectangle 32">
                  <a:extLst>
                    <a:ext uri="{FF2B5EF4-FFF2-40B4-BE49-F238E27FC236}">
                      <a16:creationId xmlns:a16="http://schemas.microsoft.com/office/drawing/2014/main" id="{EF2D71A1-7E6E-D2E8-171E-E3EB9BADCA21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31" name="Rounded Rectangle 32">
                  <a:extLst>
                    <a:ext uri="{FF2B5EF4-FFF2-40B4-BE49-F238E27FC236}">
                      <a16:creationId xmlns:a16="http://schemas.microsoft.com/office/drawing/2014/main" id="{CFD11F17-B49C-7541-AC37-535A1D55BACD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32" name="Rounded Rectangle 32">
                  <a:extLst>
                    <a:ext uri="{FF2B5EF4-FFF2-40B4-BE49-F238E27FC236}">
                      <a16:creationId xmlns:a16="http://schemas.microsoft.com/office/drawing/2014/main" id="{798C1A3E-F481-148A-9631-A73A6AC8C5E0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26" name="Group 41">
                <a:extLst>
                  <a:ext uri="{FF2B5EF4-FFF2-40B4-BE49-F238E27FC236}">
                    <a16:creationId xmlns:a16="http://schemas.microsoft.com/office/drawing/2014/main" id="{58697E7C-4F4E-95AC-7952-B4FBBEE4134C}"/>
                  </a:ext>
                </a:extLst>
              </p:cNvPr>
              <p:cNvGrpSpPr/>
              <p:nvPr>
                <p:custDataLst>
                  <p:tags r:id="rId27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28" name="Rounded Rectangle 32">
                  <a:extLst>
                    <a:ext uri="{FF2B5EF4-FFF2-40B4-BE49-F238E27FC236}">
                      <a16:creationId xmlns:a16="http://schemas.microsoft.com/office/drawing/2014/main" id="{7246377F-04B8-62B7-1D3E-F11BA0669330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29" name="Picture 4" descr="ICON_VirtTriangle_flat_Q408.png">
                  <a:extLst>
                    <a:ext uri="{FF2B5EF4-FFF2-40B4-BE49-F238E27FC236}">
                      <a16:creationId xmlns:a16="http://schemas.microsoft.com/office/drawing/2014/main" id="{A96D016D-F6A5-9456-1DFA-90689C2EDC8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10" name="Picture 234">
                <a:extLst>
                  <a:ext uri="{FF2B5EF4-FFF2-40B4-BE49-F238E27FC236}">
                    <a16:creationId xmlns:a16="http://schemas.microsoft.com/office/drawing/2014/main" id="{8FEE7571-239D-14E6-D240-0A1EBD3F0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</p:spPr>
          </p:pic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48EF24CC-18F9-C698-4A84-6AABCF7CDB51}"/>
                </a:ext>
              </a:extLst>
            </p:cNvPr>
            <p:cNvGrpSpPr/>
            <p:nvPr/>
          </p:nvGrpSpPr>
          <p:grpSpPr>
            <a:xfrm>
              <a:off x="4347317" y="5364537"/>
              <a:ext cx="1876800" cy="329808"/>
              <a:chOff x="7251069" y="5873696"/>
              <a:chExt cx="3479592" cy="632005"/>
            </a:xfrm>
          </p:grpSpPr>
          <p:pic>
            <p:nvPicPr>
              <p:cNvPr id="53" name="Picture 48">
                <a:extLst>
                  <a:ext uri="{FF2B5EF4-FFF2-40B4-BE49-F238E27FC236}">
                    <a16:creationId xmlns:a16="http://schemas.microsoft.com/office/drawing/2014/main" id="{80F31161-1ADD-BCCC-E6F2-A4794090F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rcRect/>
              <a:stretch>
                <a:fillRect/>
              </a:stretch>
            </p:blipFill>
            <p:spPr>
              <a:xfrm>
                <a:off x="7251069" y="5873696"/>
                <a:ext cx="3479592" cy="632005"/>
              </a:xfrm>
              <a:prstGeom prst="rect">
                <a:avLst/>
              </a:prstGeom>
              <a:effectLst>
                <a:glow rad="825500">
                  <a:srgbClr val="0076CE">
                    <a:lumMod val="60000"/>
                    <a:lumOff val="40000"/>
                    <a:alpha val="15000"/>
                  </a:srgbClr>
                </a:glow>
              </a:effectLst>
            </p:spPr>
          </p:pic>
          <p:pic>
            <p:nvPicPr>
              <p:cNvPr id="54" name="Picture 13" descr="ICON_Storage_1up_Q308.png">
                <a:extLst>
                  <a:ext uri="{FF2B5EF4-FFF2-40B4-BE49-F238E27FC236}">
                    <a16:creationId xmlns:a16="http://schemas.microsoft.com/office/drawing/2014/main" id="{B5666051-BC1A-B383-9501-67C5DC675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76510" y="6030486"/>
                <a:ext cx="628710" cy="401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1320192-8BA7-0D62-5EA0-1562236DB8F3}"/>
                </a:ext>
              </a:extLst>
            </p:cNvPr>
            <p:cNvGrpSpPr/>
            <p:nvPr/>
          </p:nvGrpSpPr>
          <p:grpSpPr>
            <a:xfrm>
              <a:off x="4578730" y="3367740"/>
              <a:ext cx="1413974" cy="1224163"/>
              <a:chOff x="6965912" y="3259114"/>
              <a:chExt cx="1413974" cy="1224163"/>
            </a:xfrm>
          </p:grpSpPr>
          <p:grpSp>
            <p:nvGrpSpPr>
              <p:cNvPr id="60" name="Group 29">
                <a:extLst>
                  <a:ext uri="{FF2B5EF4-FFF2-40B4-BE49-F238E27FC236}">
                    <a16:creationId xmlns:a16="http://schemas.microsoft.com/office/drawing/2014/main" id="{AA201029-3223-B52A-AA4B-D4EA23ED194A}"/>
                  </a:ext>
                </a:extLst>
              </p:cNvPr>
              <p:cNvGrpSpPr/>
              <p:nvPr>
                <p:custDataLst>
                  <p:tags r:id="rId19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65" name="Rounded Rectangle 32">
                  <a:extLst>
                    <a:ext uri="{FF2B5EF4-FFF2-40B4-BE49-F238E27FC236}">
                      <a16:creationId xmlns:a16="http://schemas.microsoft.com/office/drawing/2014/main" id="{DA358345-5C81-F58E-2071-6A74D991D17A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66" name="Rounded Rectangle 32">
                  <a:extLst>
                    <a:ext uri="{FF2B5EF4-FFF2-40B4-BE49-F238E27FC236}">
                      <a16:creationId xmlns:a16="http://schemas.microsoft.com/office/drawing/2014/main" id="{5FECDF58-DBE3-E99B-B2B3-7BAACA265DB1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67" name="Rounded Rectangle 32">
                  <a:extLst>
                    <a:ext uri="{FF2B5EF4-FFF2-40B4-BE49-F238E27FC236}">
                      <a16:creationId xmlns:a16="http://schemas.microsoft.com/office/drawing/2014/main" id="{2E3A237F-5D45-76EC-944D-4980C4F9FA7A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61" name="Group 41">
                <a:extLst>
                  <a:ext uri="{FF2B5EF4-FFF2-40B4-BE49-F238E27FC236}">
                    <a16:creationId xmlns:a16="http://schemas.microsoft.com/office/drawing/2014/main" id="{9FF8A9B2-DCE1-3FEC-7423-9A32CDE139AE}"/>
                  </a:ext>
                </a:extLst>
              </p:cNvPr>
              <p:cNvGrpSpPr/>
              <p:nvPr>
                <p:custDataLst>
                  <p:tags r:id="rId20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63" name="Rounded Rectangle 32">
                  <a:extLst>
                    <a:ext uri="{FF2B5EF4-FFF2-40B4-BE49-F238E27FC236}">
                      <a16:creationId xmlns:a16="http://schemas.microsoft.com/office/drawing/2014/main" id="{0B13A69C-18A8-ABF5-A761-C8DE1C3B5BAD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64" name="Picture 4" descr="ICON_VirtTriangle_flat_Q408.png">
                  <a:extLst>
                    <a:ext uri="{FF2B5EF4-FFF2-40B4-BE49-F238E27FC236}">
                      <a16:creationId xmlns:a16="http://schemas.microsoft.com/office/drawing/2014/main" id="{7696DF90-EE03-89E0-570D-8F4F644673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62" name="Picture 234">
                <a:extLst>
                  <a:ext uri="{FF2B5EF4-FFF2-40B4-BE49-F238E27FC236}">
                    <a16:creationId xmlns:a16="http://schemas.microsoft.com/office/drawing/2014/main" id="{BB9626CE-0C06-8224-BD46-7C16B3938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</p:spPr>
          </p:pic>
        </p:grp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05B069AB-EFA1-3551-7C9A-0A289FAE7F6B}"/>
                </a:ext>
              </a:extLst>
            </p:cNvPr>
            <p:cNvGrpSpPr/>
            <p:nvPr/>
          </p:nvGrpSpPr>
          <p:grpSpPr>
            <a:xfrm>
              <a:off x="6348754" y="3383631"/>
              <a:ext cx="1413974" cy="1224163"/>
              <a:chOff x="6965912" y="3259114"/>
              <a:chExt cx="1413974" cy="1224163"/>
            </a:xfrm>
          </p:grpSpPr>
          <p:grpSp>
            <p:nvGrpSpPr>
              <p:cNvPr id="69" name="Group 29">
                <a:extLst>
                  <a:ext uri="{FF2B5EF4-FFF2-40B4-BE49-F238E27FC236}">
                    <a16:creationId xmlns:a16="http://schemas.microsoft.com/office/drawing/2014/main" id="{E7406111-3771-EC1F-13DE-505D1C4F2EE8}"/>
                  </a:ext>
                </a:extLst>
              </p:cNvPr>
              <p:cNvGrpSpPr/>
              <p:nvPr>
                <p:custDataLst>
                  <p:tags r:id="rId12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74" name="Rounded Rectangle 32">
                  <a:extLst>
                    <a:ext uri="{FF2B5EF4-FFF2-40B4-BE49-F238E27FC236}">
                      <a16:creationId xmlns:a16="http://schemas.microsoft.com/office/drawing/2014/main" id="{0C42DC63-1BC4-0C0E-D831-0ED8043C4CF4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75" name="Rounded Rectangle 32">
                  <a:extLst>
                    <a:ext uri="{FF2B5EF4-FFF2-40B4-BE49-F238E27FC236}">
                      <a16:creationId xmlns:a16="http://schemas.microsoft.com/office/drawing/2014/main" id="{63ECC8C5-A2D2-D277-9EC5-1F0BB241CAAC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76" name="Rounded Rectangle 32">
                  <a:extLst>
                    <a:ext uri="{FF2B5EF4-FFF2-40B4-BE49-F238E27FC236}">
                      <a16:creationId xmlns:a16="http://schemas.microsoft.com/office/drawing/2014/main" id="{B54E3184-5CD9-256E-5180-48CCBB2E7BB8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70" name="Group 41">
                <a:extLst>
                  <a:ext uri="{FF2B5EF4-FFF2-40B4-BE49-F238E27FC236}">
                    <a16:creationId xmlns:a16="http://schemas.microsoft.com/office/drawing/2014/main" id="{0E157C2B-4BA9-42A1-DD7D-DCC800B3D0BD}"/>
                  </a:ext>
                </a:extLst>
              </p:cNvPr>
              <p:cNvGrpSpPr/>
              <p:nvPr>
                <p:custDataLst>
                  <p:tags r:id="rId13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72" name="Rounded Rectangle 32">
                  <a:extLst>
                    <a:ext uri="{FF2B5EF4-FFF2-40B4-BE49-F238E27FC236}">
                      <a16:creationId xmlns:a16="http://schemas.microsoft.com/office/drawing/2014/main" id="{1F7F8335-4413-1805-E5BD-6F7268F7561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73" name="Picture 4" descr="ICON_VirtTriangle_flat_Q408.png">
                  <a:extLst>
                    <a:ext uri="{FF2B5EF4-FFF2-40B4-BE49-F238E27FC236}">
                      <a16:creationId xmlns:a16="http://schemas.microsoft.com/office/drawing/2014/main" id="{F6C41773-ECF2-1198-1644-1B3AFE25B34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71" name="Picture 234">
                <a:extLst>
                  <a:ext uri="{FF2B5EF4-FFF2-40B4-BE49-F238E27FC236}">
                    <a16:creationId xmlns:a16="http://schemas.microsoft.com/office/drawing/2014/main" id="{BC440B08-8E76-87B4-27CF-FA3A66E37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</p:spPr>
          </p:pic>
        </p:grpSp>
        <p:sp>
          <p:nvSpPr>
            <p:cNvPr id="77" name="左-右雙向箭號 76">
              <a:extLst>
                <a:ext uri="{FF2B5EF4-FFF2-40B4-BE49-F238E27FC236}">
                  <a16:creationId xmlns:a16="http://schemas.microsoft.com/office/drawing/2014/main" id="{019E7E90-A45B-351D-5456-585C77DA3A86}"/>
                </a:ext>
              </a:extLst>
            </p:cNvPr>
            <p:cNvSpPr/>
            <p:nvPr/>
          </p:nvSpPr>
          <p:spPr>
            <a:xfrm>
              <a:off x="4256573" y="3427429"/>
              <a:ext cx="296110" cy="180876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8" name="左-右雙向箭號 77">
              <a:extLst>
                <a:ext uri="{FF2B5EF4-FFF2-40B4-BE49-F238E27FC236}">
                  <a16:creationId xmlns:a16="http://schemas.microsoft.com/office/drawing/2014/main" id="{A87368AB-95CA-1DB6-18C2-B5A0B1A8125A}"/>
                </a:ext>
              </a:extLst>
            </p:cNvPr>
            <p:cNvSpPr/>
            <p:nvPr/>
          </p:nvSpPr>
          <p:spPr>
            <a:xfrm>
              <a:off x="6016437" y="3427463"/>
              <a:ext cx="296110" cy="180876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4" name="肘形接點 93">
              <a:extLst>
                <a:ext uri="{FF2B5EF4-FFF2-40B4-BE49-F238E27FC236}">
                  <a16:creationId xmlns:a16="http://schemas.microsoft.com/office/drawing/2014/main" id="{1C0C03F4-59F2-3C7E-F0C3-5B87C43CD116}"/>
                </a:ext>
              </a:extLst>
            </p:cNvPr>
            <p:cNvCxnSpPr>
              <a:stCxn id="10" idx="2"/>
              <a:endCxn id="53" idx="0"/>
            </p:cNvCxnSpPr>
            <p:nvPr/>
          </p:nvCxnSpPr>
          <p:spPr>
            <a:xfrm rot="16200000" flipH="1">
              <a:off x="4029127" y="4107947"/>
              <a:ext cx="761286" cy="175189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肘形接點 94">
              <a:extLst>
                <a:ext uri="{FF2B5EF4-FFF2-40B4-BE49-F238E27FC236}">
                  <a16:creationId xmlns:a16="http://schemas.microsoft.com/office/drawing/2014/main" id="{0018D2DD-1639-EBC7-5F0E-19DE0A1BD550}"/>
                </a:ext>
              </a:extLst>
            </p:cNvPr>
            <p:cNvCxnSpPr>
              <a:cxnSpLocks/>
              <a:stCxn id="62" idx="2"/>
              <a:endCxn id="53" idx="0"/>
            </p:cNvCxnSpPr>
            <p:nvPr/>
          </p:nvCxnSpPr>
          <p:spPr>
            <a:xfrm rot="16200000" flipH="1">
              <a:off x="4896781" y="4975601"/>
              <a:ext cx="772634" cy="5237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肘形接點 97">
              <a:extLst>
                <a:ext uri="{FF2B5EF4-FFF2-40B4-BE49-F238E27FC236}">
                  <a16:creationId xmlns:a16="http://schemas.microsoft.com/office/drawing/2014/main" id="{B8537865-EA76-DC4E-237B-39965B926BD5}"/>
                </a:ext>
              </a:extLst>
            </p:cNvPr>
            <p:cNvCxnSpPr>
              <a:cxnSpLocks/>
              <a:stCxn id="71" idx="2"/>
              <a:endCxn id="53" idx="0"/>
            </p:cNvCxnSpPr>
            <p:nvPr/>
          </p:nvCxnSpPr>
          <p:spPr>
            <a:xfrm rot="5400000">
              <a:off x="5789740" y="4103772"/>
              <a:ext cx="756743" cy="1764787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圓角矩形 103">
              <a:extLst>
                <a:ext uri="{FF2B5EF4-FFF2-40B4-BE49-F238E27FC236}">
                  <a16:creationId xmlns:a16="http://schemas.microsoft.com/office/drawing/2014/main" id="{62BAB213-2FDF-AF39-F780-6BB0C53D50E9}"/>
                </a:ext>
              </a:extLst>
            </p:cNvPr>
            <p:cNvSpPr/>
            <p:nvPr/>
          </p:nvSpPr>
          <p:spPr>
            <a:xfrm>
              <a:off x="846801" y="2548091"/>
              <a:ext cx="1365223" cy="38318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原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K6A</a:t>
              </a:r>
            </a:p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虛擬主機系統</a:t>
              </a:r>
            </a:p>
          </p:txBody>
        </p: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CBCE1190-6A5C-99F9-AF87-87E8B8BF5E0B}"/>
                </a:ext>
              </a:extLst>
            </p:cNvPr>
            <p:cNvGrpSpPr/>
            <p:nvPr/>
          </p:nvGrpSpPr>
          <p:grpSpPr>
            <a:xfrm>
              <a:off x="1272900" y="3377808"/>
              <a:ext cx="1413974" cy="1224163"/>
              <a:chOff x="6965912" y="3259114"/>
              <a:chExt cx="1413974" cy="1224163"/>
            </a:xfrm>
          </p:grpSpPr>
          <p:grpSp>
            <p:nvGrpSpPr>
              <p:cNvPr id="118" name="Group 29">
                <a:extLst>
                  <a:ext uri="{FF2B5EF4-FFF2-40B4-BE49-F238E27FC236}">
                    <a16:creationId xmlns:a16="http://schemas.microsoft.com/office/drawing/2014/main" id="{21E6F9D2-458C-11A1-6BA1-52CA3E9EE8A7}"/>
                  </a:ext>
                </a:extLst>
              </p:cNvPr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123" name="Rounded Rectangle 32">
                  <a:extLst>
                    <a:ext uri="{FF2B5EF4-FFF2-40B4-BE49-F238E27FC236}">
                      <a16:creationId xmlns:a16="http://schemas.microsoft.com/office/drawing/2014/main" id="{660F2064-5B89-56FF-AE02-A03369BDED3E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124" name="Rounded Rectangle 32">
                  <a:extLst>
                    <a:ext uri="{FF2B5EF4-FFF2-40B4-BE49-F238E27FC236}">
                      <a16:creationId xmlns:a16="http://schemas.microsoft.com/office/drawing/2014/main" id="{330BC5C1-77D1-364A-ABBD-DFD69D0CBC67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125" name="Rounded Rectangle 32">
                  <a:extLst>
                    <a:ext uri="{FF2B5EF4-FFF2-40B4-BE49-F238E27FC236}">
                      <a16:creationId xmlns:a16="http://schemas.microsoft.com/office/drawing/2014/main" id="{DF5D58B2-4095-D772-7AA6-5F33B340EF60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119" name="Group 41">
                <a:extLst>
                  <a:ext uri="{FF2B5EF4-FFF2-40B4-BE49-F238E27FC236}">
                    <a16:creationId xmlns:a16="http://schemas.microsoft.com/office/drawing/2014/main" id="{1F50751C-39F1-D70F-791B-D71C9BF18655}"/>
                  </a:ext>
                </a:extLst>
              </p:cNvPr>
              <p:cNvGrpSpPr/>
              <p:nvPr>
                <p:custDataLst>
                  <p:tags r:id="rId6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121" name="Rounded Rectangle 32">
                  <a:extLst>
                    <a:ext uri="{FF2B5EF4-FFF2-40B4-BE49-F238E27FC236}">
                      <a16:creationId xmlns:a16="http://schemas.microsoft.com/office/drawing/2014/main" id="{95F180E6-1712-143D-DA09-5CFB8A66D2D1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122" name="Picture 4" descr="ICON_VirtTriangle_flat_Q408.png">
                  <a:extLst>
                    <a:ext uri="{FF2B5EF4-FFF2-40B4-BE49-F238E27FC236}">
                      <a16:creationId xmlns:a16="http://schemas.microsoft.com/office/drawing/2014/main" id="{BF46C467-FA65-AB19-4F94-F7F5EBBB27C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120" name="Picture 234">
                <a:extLst>
                  <a:ext uri="{FF2B5EF4-FFF2-40B4-BE49-F238E27FC236}">
                    <a16:creationId xmlns:a16="http://schemas.microsoft.com/office/drawing/2014/main" id="{9DC5B89A-B0FA-920B-1A1D-C906C759F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</p:spPr>
          </p:pic>
        </p:grp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C5E1F593-E49F-BAFB-AEF2-609EF2A87904}"/>
                </a:ext>
              </a:extLst>
            </p:cNvPr>
            <p:cNvSpPr txBox="1"/>
            <p:nvPr/>
          </p:nvSpPr>
          <p:spPr>
            <a:xfrm>
              <a:off x="1175564" y="4621469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Replication Node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F958258A-256B-62DA-9BB2-144FA686B760}"/>
                </a:ext>
              </a:extLst>
            </p:cNvPr>
            <p:cNvSpPr txBox="1"/>
            <p:nvPr/>
          </p:nvSpPr>
          <p:spPr>
            <a:xfrm>
              <a:off x="2704484" y="4620727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7A0FD3FD-4133-47D6-611F-9ECC483303A8}"/>
                </a:ext>
              </a:extLst>
            </p:cNvPr>
            <p:cNvSpPr txBox="1"/>
            <p:nvPr/>
          </p:nvSpPr>
          <p:spPr>
            <a:xfrm>
              <a:off x="4454956" y="4630087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79B8D077-AB91-84B9-CBE7-22597CDF36A4}"/>
                </a:ext>
              </a:extLst>
            </p:cNvPr>
            <p:cNvSpPr txBox="1"/>
            <p:nvPr/>
          </p:nvSpPr>
          <p:spPr>
            <a:xfrm>
              <a:off x="6226328" y="4620726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BD4EB2CC-A855-A68B-0EF3-E175B1C30F98}"/>
                </a:ext>
              </a:extLst>
            </p:cNvPr>
            <p:cNvSpPr txBox="1"/>
            <p:nvPr/>
          </p:nvSpPr>
          <p:spPr>
            <a:xfrm>
              <a:off x="4531535" y="5658781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Share Storage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</a:t>
              </a:r>
              <a:r>
                <a:rPr lang="en-US" altLang="zh-TW" sz="1050" b="1" dirty="0" err="1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PowerStore</a:t>
              </a: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 1000T)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</p:grpSp>
      <p:sp>
        <p:nvSpPr>
          <p:cNvPr id="139" name="Rounded Rectangle 32">
            <a:extLst>
              <a:ext uri="{FF2B5EF4-FFF2-40B4-BE49-F238E27FC236}">
                <a16:creationId xmlns:a16="http://schemas.microsoft.com/office/drawing/2014/main" id="{9BCE122C-1AC3-8805-0576-7555E09F2855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550837" y="3417790"/>
            <a:ext cx="1053151" cy="276819"/>
          </a:xfrm>
          <a:prstGeom prst="roundRect">
            <a:avLst>
              <a:gd name="adj" fmla="val 8849"/>
            </a:avLst>
          </a:prstGeom>
          <a:solidFill>
            <a:schemeClr val="bg1">
              <a:lumMod val="7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dirty="0" err="1">
                <a:solidFill>
                  <a:schemeClr val="bg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rPr>
              <a:t>vCenter管理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6F627D99-76CE-9A64-344B-725531E61A05}"/>
              </a:ext>
            </a:extLst>
          </p:cNvPr>
          <p:cNvSpPr txBox="1"/>
          <p:nvPr/>
        </p:nvSpPr>
        <p:spPr>
          <a:xfrm>
            <a:off x="1609420" y="5765392"/>
            <a:ext cx="81353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VM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需能自動化進行最佳效能分配，並建置</a:t>
            </a:r>
            <a:r>
              <a:rPr lang="zh-TW" altLang="en-US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備援</a:t>
            </a:r>
            <a:r>
              <a:rPr lang="en-US" altLang="zh-TW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Vcenter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VM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範本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:Windows(2022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英文版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RHEL 9.x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版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VM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主機網路、</a:t>
            </a:r>
            <a:r>
              <a:rPr lang="zh-TW" altLang="en-US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線上即時移轉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切換需在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3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ping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內完成。硬體異常切換需在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15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分鐘內完成。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VM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資源需在所有系統建置完成後，能在單一主機故障下，仍有</a:t>
            </a:r>
            <a:r>
              <a:rPr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20%</a:t>
            </a:r>
            <a:r>
              <a:rPr lang="zh-TW" altLang="en-US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可配置資源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。</a:t>
            </a:r>
          </a:p>
        </p:txBody>
      </p:sp>
      <p:sp>
        <p:nvSpPr>
          <p:cNvPr id="13" name="弧形向上箭號 12">
            <a:extLst>
              <a:ext uri="{FF2B5EF4-FFF2-40B4-BE49-F238E27FC236}">
                <a16:creationId xmlns:a16="http://schemas.microsoft.com/office/drawing/2014/main" id="{25F302A4-F2A8-736E-EAC8-29DA05778CE3}"/>
              </a:ext>
            </a:extLst>
          </p:cNvPr>
          <p:cNvSpPr/>
          <p:nvPr/>
        </p:nvSpPr>
        <p:spPr>
          <a:xfrm flipH="1">
            <a:off x="2331804" y="4635647"/>
            <a:ext cx="747337" cy="244937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B717753-0FDD-FE3E-BCCC-9643DC91ED85}"/>
              </a:ext>
            </a:extLst>
          </p:cNvPr>
          <p:cNvSpPr txBox="1"/>
          <p:nvPr/>
        </p:nvSpPr>
        <p:spPr>
          <a:xfrm>
            <a:off x="2324018" y="4893486"/>
            <a:ext cx="10161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新細明體" panose="02020500000000000000" pitchFamily="18" charset="-120"/>
                <a:cs typeface="Oracle Sans Semi Bold" panose="020B0503020204020204" pitchFamily="34" charset="0"/>
              </a:rPr>
              <a:t>Replication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0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32">
            <a:extLst>
              <a:ext uri="{FF2B5EF4-FFF2-40B4-BE49-F238E27FC236}">
                <a16:creationId xmlns:a16="http://schemas.microsoft.com/office/drawing/2014/main" id="{9F8667C7-9D24-AD40-91FD-E0E0B9250EA7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012658" y="3550874"/>
            <a:ext cx="3796748" cy="1202142"/>
          </a:xfrm>
          <a:prstGeom prst="roundRect">
            <a:avLst>
              <a:gd name="adj" fmla="val 8849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WIP DB </a:t>
            </a:r>
          </a:p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(Oracle RAC)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61461B-D97A-B89E-760E-A96903A580DB}"/>
              </a:ext>
            </a:extLst>
          </p:cNvPr>
          <p:cNvSpPr txBox="1"/>
          <p:nvPr/>
        </p:nvSpPr>
        <p:spPr>
          <a:xfrm>
            <a:off x="1108664" y="1050518"/>
            <a:ext cx="8485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 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主機：</a:t>
            </a:r>
          </a:p>
          <a:p>
            <a:pPr lvl="1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新建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CAMSTAR MES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buFontTx/>
              <a:buChar char="-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新建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CAMSTAR MES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WIP,  ODS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等資料庫主機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WIP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Oralce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RAC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叢集資料庫架構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; ODS / Test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為單一架構資料庫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buFontTx/>
              <a:buChar char="-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可支援新式資料庫架構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(CDB/PDB)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AD4963-FD52-D7E1-F279-29952AB8CC88}"/>
              </a:ext>
            </a:extLst>
          </p:cNvPr>
          <p:cNvSpPr txBox="1"/>
          <p:nvPr/>
        </p:nvSpPr>
        <p:spPr>
          <a:xfrm>
            <a:off x="146436" y="271893"/>
            <a:ext cx="60979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資料庫主機架構設計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85" name="Rounded Rectangle 32">
            <a:extLst>
              <a:ext uri="{FF2B5EF4-FFF2-40B4-BE49-F238E27FC236}">
                <a16:creationId xmlns:a16="http://schemas.microsoft.com/office/drawing/2014/main" id="{91AF48DD-B65D-2F3F-FB8D-29373E747B5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4289094" y="3902606"/>
            <a:ext cx="1413974" cy="666886"/>
          </a:xfrm>
          <a:prstGeom prst="roundRect">
            <a:avLst>
              <a:gd name="adj" fmla="val 8849"/>
            </a:avLst>
          </a:prstGeom>
          <a:solidFill>
            <a:srgbClr val="2695D3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Active Node 2</a:t>
            </a:r>
          </a:p>
        </p:txBody>
      </p:sp>
      <p:sp>
        <p:nvSpPr>
          <p:cNvPr id="91" name="圓角矩形 25">
            <a:extLst>
              <a:ext uri="{FF2B5EF4-FFF2-40B4-BE49-F238E27FC236}">
                <a16:creationId xmlns:a16="http://schemas.microsoft.com/office/drawing/2014/main" id="{C628A169-7F04-DA5B-2D86-BE428A40E911}"/>
              </a:ext>
            </a:extLst>
          </p:cNvPr>
          <p:cNvSpPr/>
          <p:nvPr/>
        </p:nvSpPr>
        <p:spPr>
          <a:xfrm>
            <a:off x="1144000" y="2750996"/>
            <a:ext cx="8714552" cy="230107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5" name="圓角矩形 104">
            <a:extLst>
              <a:ext uri="{FF2B5EF4-FFF2-40B4-BE49-F238E27FC236}">
                <a16:creationId xmlns:a16="http://schemas.microsoft.com/office/drawing/2014/main" id="{C5300147-D937-7847-1E2E-8575450695BF}"/>
              </a:ext>
            </a:extLst>
          </p:cNvPr>
          <p:cNvSpPr/>
          <p:nvPr/>
        </p:nvSpPr>
        <p:spPr>
          <a:xfrm>
            <a:off x="1122982" y="2733213"/>
            <a:ext cx="1369059" cy="301164"/>
          </a:xfrm>
          <a:prstGeom prst="round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新建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46DF16-100F-9437-6078-EC995D3DD342}"/>
              </a:ext>
            </a:extLst>
          </p:cNvPr>
          <p:cNvSpPr txBox="1"/>
          <p:nvPr/>
        </p:nvSpPr>
        <p:spPr>
          <a:xfrm>
            <a:off x="7352347" y="6275516"/>
            <a:ext cx="392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Note: </a:t>
            </a:r>
            <a:r>
              <a:rPr lang="zh-TW" altLang="en-US" sz="1200" dirty="0">
                <a:highlight>
                  <a:srgbClr val="FFFF00"/>
                </a:highlight>
              </a:rPr>
              <a:t>新</a:t>
            </a:r>
            <a:r>
              <a:rPr lang="en-US" altLang="zh-TW" sz="1200" dirty="0">
                <a:highlight>
                  <a:srgbClr val="FFFF00"/>
                </a:highlight>
              </a:rPr>
              <a:t>CAMSTAR MES </a:t>
            </a:r>
            <a:r>
              <a:rPr lang="zh-TW" altLang="en-US" sz="1200" dirty="0">
                <a:highlight>
                  <a:srgbClr val="FFFF00"/>
                </a:highlight>
              </a:rPr>
              <a:t>系統</a:t>
            </a:r>
            <a:r>
              <a:rPr lang="en-US" altLang="zh-TW" sz="1200" dirty="0">
                <a:highlight>
                  <a:srgbClr val="FFFF00"/>
                </a:highlight>
              </a:rPr>
              <a:t>, </a:t>
            </a:r>
            <a:r>
              <a:rPr lang="zh-TW" altLang="en-US" sz="1200" dirty="0">
                <a:highlight>
                  <a:srgbClr val="FFFF00"/>
                </a:highlight>
              </a:rPr>
              <a:t>預計於</a:t>
            </a:r>
            <a:r>
              <a:rPr lang="en-US" altLang="zh-TW" sz="1200" dirty="0">
                <a:highlight>
                  <a:srgbClr val="FFFF00"/>
                </a:highlight>
              </a:rPr>
              <a:t>2024/Q4</a:t>
            </a:r>
            <a:r>
              <a:rPr lang="zh-TW" altLang="en-US" sz="1200" dirty="0">
                <a:highlight>
                  <a:srgbClr val="FFFF00"/>
                </a:highlight>
              </a:rPr>
              <a:t> 支援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1EFF2B1-A121-7DC0-0212-C6DE27E55912}"/>
              </a:ext>
            </a:extLst>
          </p:cNvPr>
          <p:cNvGrpSpPr/>
          <p:nvPr/>
        </p:nvGrpSpPr>
        <p:grpSpPr>
          <a:xfrm>
            <a:off x="5250695" y="5318986"/>
            <a:ext cx="922559" cy="262467"/>
            <a:chOff x="3785419" y="3910766"/>
            <a:chExt cx="494080" cy="690731"/>
          </a:xfrm>
        </p:grpSpPr>
        <p:sp>
          <p:nvSpPr>
            <p:cNvPr id="7" name="磁片 6">
              <a:extLst>
                <a:ext uri="{FF2B5EF4-FFF2-40B4-BE49-F238E27FC236}">
                  <a16:creationId xmlns:a16="http://schemas.microsoft.com/office/drawing/2014/main" id="{FE568104-403F-FF78-5C46-9D8FF04BBE29}"/>
                </a:ext>
              </a:extLst>
            </p:cNvPr>
            <p:cNvSpPr/>
            <p:nvPr/>
          </p:nvSpPr>
          <p:spPr>
            <a:xfrm>
              <a:off x="3785419" y="4366177"/>
              <a:ext cx="494080" cy="23532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TW" altLang="en-US"/>
            </a:p>
          </p:txBody>
        </p:sp>
        <p:sp>
          <p:nvSpPr>
            <p:cNvPr id="9" name="磁片 8">
              <a:extLst>
                <a:ext uri="{FF2B5EF4-FFF2-40B4-BE49-F238E27FC236}">
                  <a16:creationId xmlns:a16="http://schemas.microsoft.com/office/drawing/2014/main" id="{8E012CB8-C5E9-B81E-B176-AA096BA4CF83}"/>
                </a:ext>
              </a:extLst>
            </p:cNvPr>
            <p:cNvSpPr/>
            <p:nvPr/>
          </p:nvSpPr>
          <p:spPr>
            <a:xfrm>
              <a:off x="3785419" y="4209188"/>
              <a:ext cx="494080" cy="23532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TW" altLang="en-US"/>
            </a:p>
          </p:txBody>
        </p:sp>
        <p:sp>
          <p:nvSpPr>
            <p:cNvPr id="13" name="磁片 12">
              <a:extLst>
                <a:ext uri="{FF2B5EF4-FFF2-40B4-BE49-F238E27FC236}">
                  <a16:creationId xmlns:a16="http://schemas.microsoft.com/office/drawing/2014/main" id="{A64B076C-C835-47E1-B75A-CC43FAB96024}"/>
                </a:ext>
              </a:extLst>
            </p:cNvPr>
            <p:cNvSpPr/>
            <p:nvPr/>
          </p:nvSpPr>
          <p:spPr>
            <a:xfrm>
              <a:off x="3785419" y="4067755"/>
              <a:ext cx="494080" cy="23532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TW" altLang="en-US"/>
            </a:p>
          </p:txBody>
        </p:sp>
        <p:sp>
          <p:nvSpPr>
            <p:cNvPr id="14" name="磁片 13">
              <a:extLst>
                <a:ext uri="{FF2B5EF4-FFF2-40B4-BE49-F238E27FC236}">
                  <a16:creationId xmlns:a16="http://schemas.microsoft.com/office/drawing/2014/main" id="{396B37EA-F1C4-ECBA-2CA0-D80B2B3BF294}"/>
                </a:ext>
              </a:extLst>
            </p:cNvPr>
            <p:cNvSpPr/>
            <p:nvPr/>
          </p:nvSpPr>
          <p:spPr>
            <a:xfrm>
              <a:off x="3785419" y="3910766"/>
              <a:ext cx="494080" cy="23532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TW" altLang="en-US"/>
            </a:p>
          </p:txBody>
        </p:sp>
      </p:grpSp>
      <p:sp>
        <p:nvSpPr>
          <p:cNvPr id="16" name="Rounded Rectangle 32">
            <a:extLst>
              <a:ext uri="{FF2B5EF4-FFF2-40B4-BE49-F238E27FC236}">
                <a16:creationId xmlns:a16="http://schemas.microsoft.com/office/drawing/2014/main" id="{45D751BB-9F6B-A60D-E4D1-8435F422F8DB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165657" y="3899937"/>
            <a:ext cx="1413974" cy="666886"/>
          </a:xfrm>
          <a:prstGeom prst="roundRect">
            <a:avLst>
              <a:gd name="adj" fmla="val 8849"/>
            </a:avLst>
          </a:prstGeom>
          <a:solidFill>
            <a:srgbClr val="2695D3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Active Node 1</a:t>
            </a: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2B031368-E7C4-38B6-5F4D-506D483B6252}"/>
              </a:ext>
            </a:extLst>
          </p:cNvPr>
          <p:cNvSpPr txBox="1"/>
          <p:nvPr/>
        </p:nvSpPr>
        <p:spPr>
          <a:xfrm>
            <a:off x="2106860" y="4836239"/>
            <a:ext cx="1595532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05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(Dell R940)</a:t>
            </a:r>
            <a:endParaRPr kumimoji="0" lang="en-US" altLang="zh-TW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37DF208-8934-221A-9CFD-CE3D1DB8E1DB}"/>
              </a:ext>
            </a:extLst>
          </p:cNvPr>
          <p:cNvSpPr txBox="1"/>
          <p:nvPr/>
        </p:nvSpPr>
        <p:spPr>
          <a:xfrm>
            <a:off x="4230233" y="4839681"/>
            <a:ext cx="1595532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05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(Dell R940)</a:t>
            </a:r>
            <a:endParaRPr kumimoji="0" lang="en-US" altLang="zh-TW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0E711B-82D0-EED5-650D-146C93B14D19}"/>
              </a:ext>
            </a:extLst>
          </p:cNvPr>
          <p:cNvSpPr/>
          <p:nvPr/>
        </p:nvSpPr>
        <p:spPr>
          <a:xfrm>
            <a:off x="2012658" y="3177989"/>
            <a:ext cx="5729925" cy="2145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(PROD) Service Network</a:t>
            </a:r>
            <a:r>
              <a:rPr kumimoji="1" lang="zh-TW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E834A450-DF39-FD03-A39E-E7DEB9EBF55D}"/>
              </a:ext>
            </a:extLst>
          </p:cNvPr>
          <p:cNvCxnSpPr>
            <a:cxnSpLocks/>
            <a:stCxn id="22" idx="2"/>
            <a:endCxn id="16" idx="0"/>
          </p:cNvCxnSpPr>
          <p:nvPr/>
        </p:nvCxnSpPr>
        <p:spPr>
          <a:xfrm rot="5400000">
            <a:off x="3621428" y="2643744"/>
            <a:ext cx="507410" cy="2004977"/>
          </a:xfrm>
          <a:prstGeom prst="bentConnector3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8">
            <a:extLst>
              <a:ext uri="{FF2B5EF4-FFF2-40B4-BE49-F238E27FC236}">
                <a16:creationId xmlns:a16="http://schemas.microsoft.com/office/drawing/2014/main" id="{A73F21BB-9DF1-0E00-B2E1-5E5C89CAE00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764668" y="5572097"/>
            <a:ext cx="1876800" cy="329808"/>
          </a:xfrm>
          <a:prstGeom prst="rect">
            <a:avLst/>
          </a:prstGeom>
          <a:effectLst>
            <a:glow rad="825500">
              <a:srgbClr val="0076CE">
                <a:lumMod val="60000"/>
                <a:lumOff val="40000"/>
                <a:alpha val="15000"/>
              </a:srgbClr>
            </a:glow>
          </a:effectLst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70E4569E-D1BF-8253-3DFC-2BA1D2628CEE}"/>
              </a:ext>
            </a:extLst>
          </p:cNvPr>
          <p:cNvSpPr txBox="1"/>
          <p:nvPr/>
        </p:nvSpPr>
        <p:spPr>
          <a:xfrm>
            <a:off x="4948886" y="5866341"/>
            <a:ext cx="1595532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Share Storage</a:t>
            </a:r>
          </a:p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(Dell </a:t>
            </a:r>
            <a:r>
              <a:rPr lang="en-US" altLang="zh-TW" sz="1050" b="1" dirty="0" err="1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PowerStore</a:t>
            </a:r>
            <a:r>
              <a:rPr lang="en-US" altLang="zh-TW" sz="105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 1000T)</a:t>
            </a:r>
            <a:endParaRPr kumimoji="0" lang="en-US" altLang="zh-TW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96F205F7-85FA-5058-1A0B-C11628FF543F}"/>
              </a:ext>
            </a:extLst>
          </p:cNvPr>
          <p:cNvCxnSpPr>
            <a:cxnSpLocks/>
            <a:stCxn id="34" idx="0"/>
            <a:endCxn id="84" idx="2"/>
          </p:cNvCxnSpPr>
          <p:nvPr/>
        </p:nvCxnSpPr>
        <p:spPr>
          <a:xfrm rot="16200000" flipV="1">
            <a:off x="3911920" y="3780949"/>
            <a:ext cx="735857" cy="2846440"/>
          </a:xfrm>
          <a:prstGeom prst="bentConnector3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F2844636-619D-FF52-AF35-632652DA02CD}"/>
              </a:ext>
            </a:extLst>
          </p:cNvPr>
          <p:cNvCxnSpPr>
            <a:cxnSpLocks/>
            <a:stCxn id="34" idx="0"/>
            <a:endCxn id="20" idx="2"/>
          </p:cNvCxnSpPr>
          <p:nvPr/>
        </p:nvCxnSpPr>
        <p:spPr>
          <a:xfrm rot="16200000" flipV="1">
            <a:off x="4975328" y="4844356"/>
            <a:ext cx="732415" cy="7230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圓角矩形 25">
            <a:extLst>
              <a:ext uri="{FF2B5EF4-FFF2-40B4-BE49-F238E27FC236}">
                <a16:creationId xmlns:a16="http://schemas.microsoft.com/office/drawing/2014/main" id="{D12AF781-87BB-0C91-ACEC-FD6D61E9D84B}"/>
              </a:ext>
            </a:extLst>
          </p:cNvPr>
          <p:cNvSpPr/>
          <p:nvPr/>
        </p:nvSpPr>
        <p:spPr>
          <a:xfrm>
            <a:off x="1144000" y="5099093"/>
            <a:ext cx="8714552" cy="119817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214EB3A-EAEB-A1E1-4B95-2B6DCD6128C5}"/>
              </a:ext>
            </a:extLst>
          </p:cNvPr>
          <p:cNvSpPr/>
          <p:nvPr/>
        </p:nvSpPr>
        <p:spPr>
          <a:xfrm>
            <a:off x="2314551" y="4109035"/>
            <a:ext cx="1169473" cy="1831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Instance 1</a:t>
            </a:r>
            <a:endParaRPr kumimoji="1" lang="zh-TW" altLang="en-US" sz="10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AF207A5-37FA-4B84-C7E7-10BFF52E095C}"/>
              </a:ext>
            </a:extLst>
          </p:cNvPr>
          <p:cNvSpPr/>
          <p:nvPr/>
        </p:nvSpPr>
        <p:spPr>
          <a:xfrm>
            <a:off x="2314551" y="4320293"/>
            <a:ext cx="1169473" cy="1831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Instance 2</a:t>
            </a:r>
            <a:endParaRPr kumimoji="1" lang="zh-TW" altLang="en-US" sz="10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1C7BCE0-0176-BD6D-DE7E-1131F3210742}"/>
              </a:ext>
            </a:extLst>
          </p:cNvPr>
          <p:cNvSpPr/>
          <p:nvPr/>
        </p:nvSpPr>
        <p:spPr>
          <a:xfrm>
            <a:off x="4407222" y="4111863"/>
            <a:ext cx="1169473" cy="1831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Instance 1</a:t>
            </a:r>
            <a:endParaRPr kumimoji="1" lang="zh-TW" altLang="en-US" sz="10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6095DCF-57B1-7D34-0B23-FB05DDBDBA97}"/>
              </a:ext>
            </a:extLst>
          </p:cNvPr>
          <p:cNvSpPr/>
          <p:nvPr/>
        </p:nvSpPr>
        <p:spPr>
          <a:xfrm>
            <a:off x="4407222" y="4323121"/>
            <a:ext cx="1169473" cy="1831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Instance 2</a:t>
            </a:r>
            <a:endParaRPr kumimoji="1" lang="zh-TW" altLang="en-US" sz="1000" dirty="0"/>
          </a:p>
        </p:txBody>
      </p:sp>
      <p:pic>
        <p:nvPicPr>
          <p:cNvPr id="84" name="Picture 234">
            <a:extLst>
              <a:ext uri="{FF2B5EF4-FFF2-40B4-BE49-F238E27FC236}">
                <a16:creationId xmlns:a16="http://schemas.microsoft.com/office/drawing/2014/main" id="{F07519B9-6830-594F-5D05-60D70233EB6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9667" y="4419967"/>
            <a:ext cx="1273921" cy="416273"/>
          </a:xfrm>
          <a:prstGeom prst="rect">
            <a:avLst/>
          </a:prstGeom>
        </p:spPr>
      </p:pic>
      <p:pic>
        <p:nvPicPr>
          <p:cNvPr id="20" name="Picture 234">
            <a:extLst>
              <a:ext uri="{FF2B5EF4-FFF2-40B4-BE49-F238E27FC236}">
                <a16:creationId xmlns:a16="http://schemas.microsoft.com/office/drawing/2014/main" id="{D52C41B1-CFE5-CFC7-5616-187AE2B647F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43040" y="4423409"/>
            <a:ext cx="1273921" cy="416273"/>
          </a:xfrm>
          <a:prstGeom prst="rect">
            <a:avLst/>
          </a:prstGeom>
        </p:spPr>
      </p:pic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4461F06-68EC-634B-E086-39F23500DAAF}"/>
              </a:ext>
            </a:extLst>
          </p:cNvPr>
          <p:cNvCxnSpPr>
            <a:stCxn id="85" idx="1"/>
            <a:endCxn id="16" idx="3"/>
          </p:cNvCxnSpPr>
          <p:nvPr/>
        </p:nvCxnSpPr>
        <p:spPr>
          <a:xfrm flipH="1" flipV="1">
            <a:off x="3579631" y="4233380"/>
            <a:ext cx="709463" cy="2669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7B7D01E-5651-0DB5-33FE-07EB9C0B03FA}"/>
              </a:ext>
            </a:extLst>
          </p:cNvPr>
          <p:cNvSpPr txBox="1"/>
          <p:nvPr/>
        </p:nvSpPr>
        <p:spPr>
          <a:xfrm>
            <a:off x="3382605" y="4199868"/>
            <a:ext cx="1093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Private</a:t>
            </a:r>
          </a:p>
          <a:p>
            <a:pPr algn="ctr"/>
            <a:r>
              <a:rPr lang="en-US" altLang="zh-TW" sz="800" b="1" dirty="0">
                <a:solidFill>
                  <a:schemeClr val="accent4">
                    <a:lumMod val="75000"/>
                  </a:schemeClr>
                </a:solidFill>
                <a:latin typeface="Oracle Sans Semi Bold" panose="020B0503020204020204" pitchFamily="34" charset="0"/>
              </a:rPr>
              <a:t>Network</a:t>
            </a:r>
            <a:endParaRPr lang="zh-TW" altLang="en-US" sz="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A3E220CC-AAB4-300A-37E3-2A99F35C7567}"/>
              </a:ext>
            </a:extLst>
          </p:cNvPr>
          <p:cNvSpPr/>
          <p:nvPr/>
        </p:nvSpPr>
        <p:spPr>
          <a:xfrm>
            <a:off x="1122983" y="5085162"/>
            <a:ext cx="1369059" cy="2538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 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磁碟系統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6C0742B-CDCC-59BD-4B01-4FA5E79E2597}"/>
              </a:ext>
            </a:extLst>
          </p:cNvPr>
          <p:cNvGrpSpPr/>
          <p:nvPr/>
        </p:nvGrpSpPr>
        <p:grpSpPr>
          <a:xfrm>
            <a:off x="5958300" y="3550874"/>
            <a:ext cx="1784283" cy="1514829"/>
            <a:chOff x="5958300" y="3550874"/>
            <a:chExt cx="1784283" cy="1514829"/>
          </a:xfrm>
        </p:grpSpPr>
        <p:sp>
          <p:nvSpPr>
            <p:cNvPr id="100" name="Rounded Rectangle 32">
              <a:extLst>
                <a:ext uri="{FF2B5EF4-FFF2-40B4-BE49-F238E27FC236}">
                  <a16:creationId xmlns:a16="http://schemas.microsoft.com/office/drawing/2014/main" id="{A90CD034-A017-1337-A77A-8F7F237DEE4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5958300" y="3550874"/>
              <a:ext cx="1784283" cy="1202142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ODS  DB </a:t>
              </a:r>
            </a:p>
          </p:txBody>
        </p:sp>
        <p:sp>
          <p:nvSpPr>
            <p:cNvPr id="90" name="Rounded Rectangle 32">
              <a:extLst>
                <a:ext uri="{FF2B5EF4-FFF2-40B4-BE49-F238E27FC236}">
                  <a16:creationId xmlns:a16="http://schemas.microsoft.com/office/drawing/2014/main" id="{535EC6FA-349F-E750-DC7A-782E7529AF6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6095446" y="3891644"/>
              <a:ext cx="1413974" cy="666886"/>
            </a:xfrm>
            <a:prstGeom prst="roundRect">
              <a:avLst>
                <a:gd name="adj" fmla="val 8849"/>
              </a:avLst>
            </a:prstGeom>
            <a:solidFill>
              <a:srgbClr val="2695D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DB </a:t>
              </a: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5B1890D7-97F0-C9E2-3B3D-E7F2FA37F2C8}"/>
                </a:ext>
              </a:extLst>
            </p:cNvPr>
            <p:cNvSpPr txBox="1"/>
            <p:nvPr/>
          </p:nvSpPr>
          <p:spPr>
            <a:xfrm>
              <a:off x="6036649" y="4827946"/>
              <a:ext cx="1595532" cy="23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R940)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A67DFA6B-7ADD-28D1-05CD-D518602231D7}"/>
                </a:ext>
              </a:extLst>
            </p:cNvPr>
            <p:cNvSpPr/>
            <p:nvPr/>
          </p:nvSpPr>
          <p:spPr>
            <a:xfrm>
              <a:off x="6244340" y="4100742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1</a:t>
              </a:r>
              <a:endParaRPr kumimoji="1" lang="zh-TW" altLang="en-US" sz="1000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49191082-C06B-9CBC-0D28-13409BED26DE}"/>
                </a:ext>
              </a:extLst>
            </p:cNvPr>
            <p:cNvSpPr/>
            <p:nvPr/>
          </p:nvSpPr>
          <p:spPr>
            <a:xfrm>
              <a:off x="6244340" y="4312000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2</a:t>
              </a:r>
              <a:endParaRPr kumimoji="1" lang="zh-TW" altLang="en-US" sz="1000" dirty="0"/>
            </a:p>
          </p:txBody>
        </p:sp>
        <p:pic>
          <p:nvPicPr>
            <p:cNvPr id="99" name="Picture 234">
              <a:extLst>
                <a:ext uri="{FF2B5EF4-FFF2-40B4-BE49-F238E27FC236}">
                  <a16:creationId xmlns:a16="http://schemas.microsoft.com/office/drawing/2014/main" id="{8630DD56-D4B3-83F2-7EEB-9D783A21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9456" y="4411674"/>
              <a:ext cx="1273921" cy="416273"/>
            </a:xfrm>
            <a:prstGeom prst="rect">
              <a:avLst/>
            </a:prstGeom>
          </p:spPr>
        </p:pic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5F221F0A-D862-4F0E-DA10-2CDD2E304DA7}"/>
              </a:ext>
            </a:extLst>
          </p:cNvPr>
          <p:cNvGrpSpPr/>
          <p:nvPr/>
        </p:nvGrpSpPr>
        <p:grpSpPr>
          <a:xfrm>
            <a:off x="7809714" y="3564903"/>
            <a:ext cx="1784283" cy="1514829"/>
            <a:chOff x="5918544" y="3550874"/>
            <a:chExt cx="1784283" cy="1514829"/>
          </a:xfrm>
        </p:grpSpPr>
        <p:sp>
          <p:nvSpPr>
            <p:cNvPr id="106" name="Rounded Rectangle 32">
              <a:extLst>
                <a:ext uri="{FF2B5EF4-FFF2-40B4-BE49-F238E27FC236}">
                  <a16:creationId xmlns:a16="http://schemas.microsoft.com/office/drawing/2014/main" id="{B5490E7B-C54A-E7FD-209F-20736EB8AB3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5918544" y="3550874"/>
              <a:ext cx="1784283" cy="1202142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Test  DB </a:t>
              </a:r>
            </a:p>
          </p:txBody>
        </p:sp>
        <p:sp>
          <p:nvSpPr>
            <p:cNvPr id="107" name="Rounded Rectangle 32">
              <a:extLst>
                <a:ext uri="{FF2B5EF4-FFF2-40B4-BE49-F238E27FC236}">
                  <a16:creationId xmlns:a16="http://schemas.microsoft.com/office/drawing/2014/main" id="{47B3E2CA-0DD5-E08B-3F96-00D6E9A48C8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6095446" y="3891644"/>
              <a:ext cx="1413974" cy="666886"/>
            </a:xfrm>
            <a:prstGeom prst="roundRect">
              <a:avLst>
                <a:gd name="adj" fmla="val 8849"/>
              </a:avLst>
            </a:prstGeom>
            <a:solidFill>
              <a:srgbClr val="2695D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DB </a:t>
              </a: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E7B42961-A00A-F21B-4DB5-F2205A972357}"/>
                </a:ext>
              </a:extLst>
            </p:cNvPr>
            <p:cNvSpPr txBox="1"/>
            <p:nvPr/>
          </p:nvSpPr>
          <p:spPr>
            <a:xfrm>
              <a:off x="6036649" y="4827946"/>
              <a:ext cx="1595532" cy="23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R940)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9C5C1251-3DF4-FCBF-F4F7-07CADD069867}"/>
                </a:ext>
              </a:extLst>
            </p:cNvPr>
            <p:cNvSpPr/>
            <p:nvPr/>
          </p:nvSpPr>
          <p:spPr>
            <a:xfrm>
              <a:off x="6244340" y="4100742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1</a:t>
              </a:r>
              <a:endParaRPr kumimoji="1" lang="zh-TW" altLang="en-US" sz="1000" dirty="0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0E943FC-5029-B4DC-6003-FE5D33926067}"/>
                </a:ext>
              </a:extLst>
            </p:cNvPr>
            <p:cNvSpPr/>
            <p:nvPr/>
          </p:nvSpPr>
          <p:spPr>
            <a:xfrm>
              <a:off x="6244340" y="4312000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2</a:t>
              </a:r>
              <a:endParaRPr kumimoji="1" lang="zh-TW" altLang="en-US" sz="1000" dirty="0"/>
            </a:p>
          </p:txBody>
        </p:sp>
        <p:pic>
          <p:nvPicPr>
            <p:cNvPr id="111" name="Picture 234">
              <a:extLst>
                <a:ext uri="{FF2B5EF4-FFF2-40B4-BE49-F238E27FC236}">
                  <a16:creationId xmlns:a16="http://schemas.microsoft.com/office/drawing/2014/main" id="{7A39BBA1-0D1D-11B3-DB3A-5403FDEC6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9456" y="4411674"/>
              <a:ext cx="1273921" cy="416273"/>
            </a:xfrm>
            <a:prstGeom prst="rect">
              <a:avLst/>
            </a:prstGeom>
          </p:spPr>
        </p:pic>
      </p:grpSp>
      <p:cxnSp>
        <p:nvCxnSpPr>
          <p:cNvPr id="116" name="肘形接點 115">
            <a:extLst>
              <a:ext uri="{FF2B5EF4-FFF2-40B4-BE49-F238E27FC236}">
                <a16:creationId xmlns:a16="http://schemas.microsoft.com/office/drawing/2014/main" id="{543E51E1-9257-3DAE-BF2A-8020EB0E8B47}"/>
              </a:ext>
            </a:extLst>
          </p:cNvPr>
          <p:cNvCxnSpPr>
            <a:cxnSpLocks/>
            <a:stCxn id="22" idx="2"/>
            <a:endCxn id="85" idx="0"/>
          </p:cNvCxnSpPr>
          <p:nvPr/>
        </p:nvCxnSpPr>
        <p:spPr>
          <a:xfrm rot="16200000" flipH="1">
            <a:off x="4681812" y="3588336"/>
            <a:ext cx="510079" cy="11846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肘形接點 137">
            <a:extLst>
              <a:ext uri="{FF2B5EF4-FFF2-40B4-BE49-F238E27FC236}">
                <a16:creationId xmlns:a16="http://schemas.microsoft.com/office/drawing/2014/main" id="{AD5B0458-9A84-1008-DFFF-CE61D1BFFC42}"/>
              </a:ext>
            </a:extLst>
          </p:cNvPr>
          <p:cNvCxnSpPr>
            <a:cxnSpLocks/>
            <a:stCxn id="22" idx="2"/>
            <a:endCxn id="90" idx="0"/>
          </p:cNvCxnSpPr>
          <p:nvPr/>
        </p:nvCxnSpPr>
        <p:spPr>
          <a:xfrm rot="16200000" flipH="1">
            <a:off x="5590469" y="2679679"/>
            <a:ext cx="499117" cy="19248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矩形 143">
            <a:extLst>
              <a:ext uri="{FF2B5EF4-FFF2-40B4-BE49-F238E27FC236}">
                <a16:creationId xmlns:a16="http://schemas.microsoft.com/office/drawing/2014/main" id="{3CC5AFA3-F519-92D8-476A-62E1E5766925}"/>
              </a:ext>
            </a:extLst>
          </p:cNvPr>
          <p:cNvSpPr/>
          <p:nvPr/>
        </p:nvSpPr>
        <p:spPr>
          <a:xfrm>
            <a:off x="7811350" y="3180634"/>
            <a:ext cx="1763485" cy="2118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(Test) Service Network</a:t>
            </a:r>
            <a:r>
              <a:rPr kumimoji="1" lang="zh-TW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ADC81849-AD4F-FAB8-6037-55BF4215387B}"/>
              </a:ext>
            </a:extLst>
          </p:cNvPr>
          <p:cNvCxnSpPr>
            <a:cxnSpLocks/>
            <a:stCxn id="144" idx="2"/>
            <a:endCxn id="107" idx="0"/>
          </p:cNvCxnSpPr>
          <p:nvPr/>
        </p:nvCxnSpPr>
        <p:spPr>
          <a:xfrm rot="16200000" flipH="1">
            <a:off x="8436775" y="3648844"/>
            <a:ext cx="513147" cy="5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肘形接點 147">
            <a:extLst>
              <a:ext uri="{FF2B5EF4-FFF2-40B4-BE49-F238E27FC236}">
                <a16:creationId xmlns:a16="http://schemas.microsoft.com/office/drawing/2014/main" id="{C7153A4F-6803-85B9-7CB2-64E6EBC92A15}"/>
              </a:ext>
            </a:extLst>
          </p:cNvPr>
          <p:cNvCxnSpPr>
            <a:cxnSpLocks/>
            <a:stCxn id="34" idx="0"/>
            <a:endCxn id="99" idx="2"/>
          </p:cNvCxnSpPr>
          <p:nvPr/>
        </p:nvCxnSpPr>
        <p:spPr>
          <a:xfrm rot="5400000" flipH="1" flipV="1">
            <a:off x="5872667" y="4658348"/>
            <a:ext cx="744150" cy="108334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肘形接點 150">
            <a:extLst>
              <a:ext uri="{FF2B5EF4-FFF2-40B4-BE49-F238E27FC236}">
                <a16:creationId xmlns:a16="http://schemas.microsoft.com/office/drawing/2014/main" id="{C932FB3E-077A-9E79-2430-D51575CCAD25}"/>
              </a:ext>
            </a:extLst>
          </p:cNvPr>
          <p:cNvCxnSpPr>
            <a:cxnSpLocks/>
            <a:stCxn id="34" idx="0"/>
            <a:endCxn id="111" idx="2"/>
          </p:cNvCxnSpPr>
          <p:nvPr/>
        </p:nvCxnSpPr>
        <p:spPr>
          <a:xfrm rot="5400000" flipH="1" flipV="1">
            <a:off x="6825267" y="3719778"/>
            <a:ext cx="730121" cy="297451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811B09-E47A-A9FB-08F5-DCD6F778B2FA}"/>
              </a:ext>
            </a:extLst>
          </p:cNvPr>
          <p:cNvSpPr txBox="1"/>
          <p:nvPr/>
        </p:nvSpPr>
        <p:spPr>
          <a:xfrm>
            <a:off x="7208586" y="5211264"/>
            <a:ext cx="15955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</a:rPr>
              <a:t>SAN Connection (TBC)?</a:t>
            </a:r>
            <a:endParaRPr lang="zh-TW" altLang="en-US" sz="800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2071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61461B-D97A-B89E-760E-A96903A580DB}"/>
              </a:ext>
            </a:extLst>
          </p:cNvPr>
          <p:cNvSpPr txBox="1"/>
          <p:nvPr/>
        </p:nvSpPr>
        <p:spPr>
          <a:xfrm>
            <a:off x="924339" y="928642"/>
            <a:ext cx="764594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  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備份系統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整合並接受原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K6-A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之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PowerProtect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Data Manager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備份系統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AD4963-FD52-D7E1-F279-29952AB8CC88}"/>
              </a:ext>
            </a:extLst>
          </p:cNvPr>
          <p:cNvSpPr txBox="1"/>
          <p:nvPr/>
        </p:nvSpPr>
        <p:spPr>
          <a:xfrm>
            <a:off x="145563" y="348983"/>
            <a:ext cx="609790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備份系統架構設計：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7702CCE4-FC9A-AB6A-1899-05E5C38D55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8491" y="5125723"/>
            <a:ext cx="792070" cy="548356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E14C7FD6-400F-802B-D2D9-096C74C0568D}"/>
              </a:ext>
            </a:extLst>
          </p:cNvPr>
          <p:cNvSpPr/>
          <p:nvPr/>
        </p:nvSpPr>
        <p:spPr>
          <a:xfrm>
            <a:off x="4854009" y="5612876"/>
            <a:ext cx="2410342" cy="231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200" b="1" dirty="0" err="1">
                <a:solidFill>
                  <a:schemeClr val="tx1"/>
                </a:solidFill>
              </a:rPr>
              <a:t>PowerProtect</a:t>
            </a:r>
            <a:r>
              <a:rPr kumimoji="1" lang="en" altLang="zh-TW" sz="1200" b="1" dirty="0">
                <a:solidFill>
                  <a:schemeClr val="tx1"/>
                </a:solidFill>
              </a:rPr>
              <a:t> Data Manager </a:t>
            </a:r>
          </a:p>
        </p:txBody>
      </p: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B51EBC00-989C-2BD0-2171-782D946F9FBE}"/>
              </a:ext>
            </a:extLst>
          </p:cNvPr>
          <p:cNvGrpSpPr/>
          <p:nvPr/>
        </p:nvGrpSpPr>
        <p:grpSpPr>
          <a:xfrm>
            <a:off x="998562" y="1658806"/>
            <a:ext cx="10194876" cy="2585279"/>
            <a:chOff x="998562" y="2136360"/>
            <a:chExt cx="10194876" cy="2585279"/>
          </a:xfrm>
        </p:grpSpPr>
        <p:sp>
          <p:nvSpPr>
            <p:cNvPr id="92" name="Rounded Rectangle 32">
              <a:extLst>
                <a:ext uri="{FF2B5EF4-FFF2-40B4-BE49-F238E27FC236}">
                  <a16:creationId xmlns:a16="http://schemas.microsoft.com/office/drawing/2014/main" id="{20B1DEF9-9650-1B02-9F75-70B9E652DCC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9234100" y="2625697"/>
              <a:ext cx="1701105" cy="674407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 </a:t>
              </a:r>
            </a:p>
          </p:txBody>
        </p: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BB5B261F-B25E-C64D-A966-3E91908E25E4}"/>
                </a:ext>
              </a:extLst>
            </p:cNvPr>
            <p:cNvGrpSpPr/>
            <p:nvPr/>
          </p:nvGrpSpPr>
          <p:grpSpPr>
            <a:xfrm>
              <a:off x="9386818" y="2989147"/>
              <a:ext cx="1413974" cy="1224163"/>
              <a:chOff x="6965912" y="3259114"/>
              <a:chExt cx="1413974" cy="1224163"/>
            </a:xfrm>
          </p:grpSpPr>
          <p:grpSp>
            <p:nvGrpSpPr>
              <p:cNvPr id="82" name="Group 29">
                <a:extLst>
                  <a:ext uri="{FF2B5EF4-FFF2-40B4-BE49-F238E27FC236}">
                    <a16:creationId xmlns:a16="http://schemas.microsoft.com/office/drawing/2014/main" id="{8F1F89FF-D61E-42DE-FAC7-AE05359DB16D}"/>
                  </a:ext>
                </a:extLst>
              </p:cNvPr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87" name="Rounded Rectangle 32">
                  <a:extLst>
                    <a:ext uri="{FF2B5EF4-FFF2-40B4-BE49-F238E27FC236}">
                      <a16:creationId xmlns:a16="http://schemas.microsoft.com/office/drawing/2014/main" id="{59A4064D-9AEC-F004-59EF-29965D3F9E55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88" name="Rounded Rectangle 32">
                  <a:extLst>
                    <a:ext uri="{FF2B5EF4-FFF2-40B4-BE49-F238E27FC236}">
                      <a16:creationId xmlns:a16="http://schemas.microsoft.com/office/drawing/2014/main" id="{33CB8FA8-BB8B-96D1-0BF7-63154DAB92CF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89" name="Rounded Rectangle 32">
                  <a:extLst>
                    <a:ext uri="{FF2B5EF4-FFF2-40B4-BE49-F238E27FC236}">
                      <a16:creationId xmlns:a16="http://schemas.microsoft.com/office/drawing/2014/main" id="{6B8A9A46-D2A7-674C-664B-68A7741A13C0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83" name="Group 41">
                <a:extLst>
                  <a:ext uri="{FF2B5EF4-FFF2-40B4-BE49-F238E27FC236}">
                    <a16:creationId xmlns:a16="http://schemas.microsoft.com/office/drawing/2014/main" id="{27959E59-FDC1-0F0A-4279-1E3F971B2A9E}"/>
                  </a:ext>
                </a:extLst>
              </p:cNvPr>
              <p:cNvGrpSpPr/>
              <p:nvPr>
                <p:custDataLst>
                  <p:tags r:id="rId10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85" name="Rounded Rectangle 32">
                  <a:extLst>
                    <a:ext uri="{FF2B5EF4-FFF2-40B4-BE49-F238E27FC236}">
                      <a16:creationId xmlns:a16="http://schemas.microsoft.com/office/drawing/2014/main" id="{91AF48DD-B65D-2F3F-FB8D-29373E747B57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86" name="Picture 4" descr="ICON_VirtTriangle_flat_Q408.png">
                  <a:extLst>
                    <a:ext uri="{FF2B5EF4-FFF2-40B4-BE49-F238E27FC236}">
                      <a16:creationId xmlns:a16="http://schemas.microsoft.com/office/drawing/2014/main" id="{063FD737-E6B3-EDA3-C006-C4CBE07CE9E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8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84" name="Picture 234">
                <a:extLst>
                  <a:ext uri="{FF2B5EF4-FFF2-40B4-BE49-F238E27FC236}">
                    <a16:creationId xmlns:a16="http://schemas.microsoft.com/office/drawing/2014/main" id="{F07519B9-6830-594F-5D05-60D70233E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2B031368-E7C4-38B6-5F4D-506D483B6252}"/>
                </a:ext>
              </a:extLst>
            </p:cNvPr>
            <p:cNvSpPr txBox="1"/>
            <p:nvPr/>
          </p:nvSpPr>
          <p:spPr>
            <a:xfrm>
              <a:off x="9338800" y="4213309"/>
              <a:ext cx="1595532" cy="383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05" name="圓角矩形 104">
              <a:extLst>
                <a:ext uri="{FF2B5EF4-FFF2-40B4-BE49-F238E27FC236}">
                  <a16:creationId xmlns:a16="http://schemas.microsoft.com/office/drawing/2014/main" id="{C5300147-D937-7847-1E2E-8575450695BF}"/>
                </a:ext>
              </a:extLst>
            </p:cNvPr>
            <p:cNvSpPr/>
            <p:nvPr/>
          </p:nvSpPr>
          <p:spPr>
            <a:xfrm>
              <a:off x="9222309" y="2288455"/>
              <a:ext cx="1763484" cy="301164"/>
            </a:xfrm>
            <a:prstGeom prst="round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新建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K6B</a:t>
              </a:r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虛擬主機系統</a:t>
              </a:r>
            </a:p>
          </p:txBody>
        </p:sp>
        <p:sp>
          <p:nvSpPr>
            <p:cNvPr id="4" name="Rounded Rectangle 32">
              <a:extLst>
                <a:ext uri="{FF2B5EF4-FFF2-40B4-BE49-F238E27FC236}">
                  <a16:creationId xmlns:a16="http://schemas.microsoft.com/office/drawing/2014/main" id="{0B10CF4D-D869-8740-78CB-F200183CD27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1277954" y="2936238"/>
              <a:ext cx="3796748" cy="1202142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WIP DB 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(Oracle RAC)</a:t>
              </a:r>
            </a:p>
          </p:txBody>
        </p:sp>
        <p:sp>
          <p:nvSpPr>
            <p:cNvPr id="6" name="Rounded Rectangle 32">
              <a:extLst>
                <a:ext uri="{FF2B5EF4-FFF2-40B4-BE49-F238E27FC236}">
                  <a16:creationId xmlns:a16="http://schemas.microsoft.com/office/drawing/2014/main" id="{2FDAEF7B-1A00-6F95-4B5E-7855715049F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3554390" y="3287970"/>
              <a:ext cx="1413974" cy="666886"/>
            </a:xfrm>
            <a:prstGeom prst="roundRect">
              <a:avLst>
                <a:gd name="adj" fmla="val 8849"/>
              </a:avLst>
            </a:prstGeom>
            <a:solidFill>
              <a:srgbClr val="2695D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Active Node 2</a:t>
              </a:r>
            </a:p>
          </p:txBody>
        </p:sp>
        <p:sp>
          <p:nvSpPr>
            <p:cNvPr id="7" name="圓角矩形 25">
              <a:extLst>
                <a:ext uri="{FF2B5EF4-FFF2-40B4-BE49-F238E27FC236}">
                  <a16:creationId xmlns:a16="http://schemas.microsoft.com/office/drawing/2014/main" id="{2F3C6010-7248-0AE5-5A2B-C1EDEB0100FE}"/>
                </a:ext>
              </a:extLst>
            </p:cNvPr>
            <p:cNvSpPr/>
            <p:nvPr/>
          </p:nvSpPr>
          <p:spPr>
            <a:xfrm>
              <a:off x="998562" y="2136360"/>
              <a:ext cx="10194876" cy="2585279"/>
            </a:xfrm>
            <a:prstGeom prst="roundRect">
              <a:avLst>
                <a:gd name="adj" fmla="val 21946"/>
              </a:avLst>
            </a:prstGeom>
            <a:noFill/>
            <a:ln w="38100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8688DDEC-877C-1408-4003-3101C690608E}"/>
                </a:ext>
              </a:extLst>
            </p:cNvPr>
            <p:cNvSpPr/>
            <p:nvPr/>
          </p:nvSpPr>
          <p:spPr>
            <a:xfrm>
              <a:off x="4664668" y="2273209"/>
              <a:ext cx="1369059" cy="301164"/>
            </a:xfrm>
            <a:prstGeom prst="round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新建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K6B</a:t>
              </a:r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資料庫</a:t>
              </a:r>
            </a:p>
          </p:txBody>
        </p:sp>
        <p:sp>
          <p:nvSpPr>
            <p:cNvPr id="9" name="Rounded Rectangle 32">
              <a:extLst>
                <a:ext uri="{FF2B5EF4-FFF2-40B4-BE49-F238E27FC236}">
                  <a16:creationId xmlns:a16="http://schemas.microsoft.com/office/drawing/2014/main" id="{534D6FD4-D7A6-C60B-6D00-7FBBD202F68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1430953" y="3285301"/>
              <a:ext cx="1413974" cy="666886"/>
            </a:xfrm>
            <a:prstGeom prst="roundRect">
              <a:avLst>
                <a:gd name="adj" fmla="val 8849"/>
              </a:avLst>
            </a:prstGeom>
            <a:solidFill>
              <a:srgbClr val="2695D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Active Node 1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ECEFC78-CE64-16C4-58C6-81016F1C40BD}"/>
                </a:ext>
              </a:extLst>
            </p:cNvPr>
            <p:cNvSpPr/>
            <p:nvPr/>
          </p:nvSpPr>
          <p:spPr>
            <a:xfrm>
              <a:off x="1277954" y="2563353"/>
              <a:ext cx="5729925" cy="2145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(PROD) Service Network</a:t>
              </a:r>
              <a:r>
                <a:rPr kumimoji="1" lang="zh-TW" altLang="en-US" sz="12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12" name="肘形接點 11">
              <a:extLst>
                <a:ext uri="{FF2B5EF4-FFF2-40B4-BE49-F238E27FC236}">
                  <a16:creationId xmlns:a16="http://schemas.microsoft.com/office/drawing/2014/main" id="{179261F0-6574-051F-D5BD-9EF3D45E4B2F}"/>
                </a:ext>
              </a:extLst>
            </p:cNvPr>
            <p:cNvCxnSpPr>
              <a:cxnSpLocks/>
              <a:stCxn id="11" idx="2"/>
              <a:endCxn id="9" idx="0"/>
            </p:cNvCxnSpPr>
            <p:nvPr/>
          </p:nvCxnSpPr>
          <p:spPr>
            <a:xfrm rot="5400000">
              <a:off x="2886724" y="2029108"/>
              <a:ext cx="507410" cy="2004977"/>
            </a:xfrm>
            <a:prstGeom prst="bentConnector3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80070E2-2840-4EB6-EA25-4D4815D6FB78}"/>
                </a:ext>
              </a:extLst>
            </p:cNvPr>
            <p:cNvSpPr/>
            <p:nvPr/>
          </p:nvSpPr>
          <p:spPr>
            <a:xfrm>
              <a:off x="1579847" y="3494399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1</a:t>
              </a:r>
              <a:endParaRPr kumimoji="1" lang="zh-TW" altLang="en-US" sz="10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3D4EE63-0756-D008-5544-F5332A8D0C9D}"/>
                </a:ext>
              </a:extLst>
            </p:cNvPr>
            <p:cNvSpPr/>
            <p:nvPr/>
          </p:nvSpPr>
          <p:spPr>
            <a:xfrm>
              <a:off x="1579847" y="3705657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2</a:t>
              </a:r>
              <a:endParaRPr kumimoji="1" lang="zh-TW" altLang="en-US" sz="10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E4B3CB6-EE98-686C-5728-C6C0E470AE3F}"/>
                </a:ext>
              </a:extLst>
            </p:cNvPr>
            <p:cNvSpPr/>
            <p:nvPr/>
          </p:nvSpPr>
          <p:spPr>
            <a:xfrm>
              <a:off x="3672518" y="3497227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1</a:t>
              </a:r>
              <a:endParaRPr kumimoji="1" lang="zh-TW" altLang="en-US" sz="10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5A4071F-BF21-16AE-D298-8D13B7C76F1E}"/>
                </a:ext>
              </a:extLst>
            </p:cNvPr>
            <p:cNvSpPr/>
            <p:nvPr/>
          </p:nvSpPr>
          <p:spPr>
            <a:xfrm>
              <a:off x="3672518" y="3708485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2</a:t>
              </a:r>
              <a:endParaRPr kumimoji="1" lang="zh-TW" altLang="en-US" sz="1000" dirty="0"/>
            </a:p>
          </p:txBody>
        </p:sp>
        <p:pic>
          <p:nvPicPr>
            <p:cNvPr id="17" name="Picture 234">
              <a:extLst>
                <a:ext uri="{FF2B5EF4-FFF2-40B4-BE49-F238E27FC236}">
                  <a16:creationId xmlns:a16="http://schemas.microsoft.com/office/drawing/2014/main" id="{6A28D207-6E7C-79C3-E85D-01410BFF7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4963" y="3805331"/>
              <a:ext cx="1273921" cy="416273"/>
            </a:xfrm>
            <a:prstGeom prst="rect">
              <a:avLst/>
            </a:prstGeom>
          </p:spPr>
        </p:pic>
        <p:pic>
          <p:nvPicPr>
            <p:cNvPr id="18" name="Picture 234">
              <a:extLst>
                <a:ext uri="{FF2B5EF4-FFF2-40B4-BE49-F238E27FC236}">
                  <a16:creationId xmlns:a16="http://schemas.microsoft.com/office/drawing/2014/main" id="{169E5AD1-C0D1-C5BA-88F7-C6A14B7E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08336" y="3808773"/>
              <a:ext cx="1273921" cy="416273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33F869A-91F4-0BFE-EB02-3E111776E43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2844927" y="3618744"/>
              <a:ext cx="709463" cy="2669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AB2E09B-FA76-A055-F77E-899A38F03AD3}"/>
                </a:ext>
              </a:extLst>
            </p:cNvPr>
            <p:cNvSpPr txBox="1"/>
            <p:nvPr/>
          </p:nvSpPr>
          <p:spPr>
            <a:xfrm>
              <a:off x="2647901" y="3585232"/>
              <a:ext cx="10932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TW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Private</a:t>
              </a:r>
            </a:p>
            <a:p>
              <a:pPr algn="ctr"/>
              <a:r>
                <a:rPr lang="en-US" altLang="zh-TW" sz="800" b="1" dirty="0">
                  <a:solidFill>
                    <a:schemeClr val="accent4">
                      <a:lumMod val="75000"/>
                    </a:schemeClr>
                  </a:solidFill>
                  <a:latin typeface="Oracle Sans Semi Bold" panose="020B0503020204020204" pitchFamily="34" charset="0"/>
                </a:rPr>
                <a:t>Network</a:t>
              </a:r>
              <a:endParaRPr lang="zh-TW" altLang="en-US" sz="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75237C96-8D3A-17CD-BFA5-E072C0AB2EC1}"/>
                </a:ext>
              </a:extLst>
            </p:cNvPr>
            <p:cNvGrpSpPr/>
            <p:nvPr/>
          </p:nvGrpSpPr>
          <p:grpSpPr>
            <a:xfrm>
              <a:off x="5223596" y="2936238"/>
              <a:ext cx="1784283" cy="1514829"/>
              <a:chOff x="5958300" y="3550874"/>
              <a:chExt cx="1784283" cy="1514829"/>
            </a:xfrm>
          </p:grpSpPr>
          <p:sp>
            <p:nvSpPr>
              <p:cNvPr id="23" name="Rounded Rectangle 32">
                <a:extLst>
                  <a:ext uri="{FF2B5EF4-FFF2-40B4-BE49-F238E27FC236}">
                    <a16:creationId xmlns:a16="http://schemas.microsoft.com/office/drawing/2014/main" id="{866646FB-8B4B-9C05-FF21-F94721E7AA5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958300" y="3550874"/>
                <a:ext cx="1784283" cy="1202142"/>
              </a:xfrm>
              <a:prstGeom prst="roundRect">
                <a:avLst>
                  <a:gd name="adj" fmla="val 8849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ODS  DB </a:t>
                </a:r>
              </a:p>
            </p:txBody>
          </p:sp>
          <p:sp>
            <p:nvSpPr>
              <p:cNvPr id="24" name="Rounded Rectangle 32">
                <a:extLst>
                  <a:ext uri="{FF2B5EF4-FFF2-40B4-BE49-F238E27FC236}">
                    <a16:creationId xmlns:a16="http://schemas.microsoft.com/office/drawing/2014/main" id="{483CFD0F-2F69-70DA-168C-947A16DC576B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095446" y="3891644"/>
                <a:ext cx="1413974" cy="666886"/>
              </a:xfrm>
              <a:prstGeom prst="roundRect">
                <a:avLst>
                  <a:gd name="adj" fmla="val 8849"/>
                </a:avLst>
              </a:prstGeom>
              <a:solidFill>
                <a:srgbClr val="2695D3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BF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DB 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474597B-0423-2C69-A633-3C5B0619768B}"/>
                  </a:ext>
                </a:extLst>
              </p:cNvPr>
              <p:cNvSpPr txBox="1"/>
              <p:nvPr/>
            </p:nvSpPr>
            <p:spPr>
              <a:xfrm>
                <a:off x="6036649" y="4827946"/>
                <a:ext cx="1595532" cy="237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TW" sz="1050" b="1" dirty="0">
                    <a:latin typeface="Oracle Sans Semi Bold" panose="020B0503020204020204" pitchFamily="34" charset="0"/>
                    <a:cs typeface="Oracle Sans Semi Bold" panose="020B0503020204020204" pitchFamily="34" charset="0"/>
                  </a:rPr>
                  <a:t>(Dell R940)</a:t>
                </a:r>
                <a:endPara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4E3ECEE-D5EA-6F10-2832-F9E9EC5241F2}"/>
                  </a:ext>
                </a:extLst>
              </p:cNvPr>
              <p:cNvSpPr/>
              <p:nvPr/>
            </p:nvSpPr>
            <p:spPr>
              <a:xfrm>
                <a:off x="6244340" y="4100742"/>
                <a:ext cx="1169473" cy="1831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000" dirty="0"/>
                  <a:t>Instance 1</a:t>
                </a:r>
                <a:endParaRPr kumimoji="1" lang="zh-TW" altLang="en-US" sz="1000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ABC1203-40B3-7108-21C1-74CBFDBFB7CE}"/>
                  </a:ext>
                </a:extLst>
              </p:cNvPr>
              <p:cNvSpPr/>
              <p:nvPr/>
            </p:nvSpPr>
            <p:spPr>
              <a:xfrm>
                <a:off x="6244340" y="4312000"/>
                <a:ext cx="1169473" cy="1831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000" dirty="0"/>
                  <a:t>Instance 2</a:t>
                </a:r>
                <a:endParaRPr kumimoji="1" lang="zh-TW" altLang="en-US" sz="1000" dirty="0"/>
              </a:p>
            </p:txBody>
          </p:sp>
          <p:pic>
            <p:nvPicPr>
              <p:cNvPr id="34" name="Picture 234">
                <a:extLst>
                  <a:ext uri="{FF2B5EF4-FFF2-40B4-BE49-F238E27FC236}">
                    <a16:creationId xmlns:a16="http://schemas.microsoft.com/office/drawing/2014/main" id="{9F74C89E-AA0F-CD1E-FADD-15D13307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49456" y="4411674"/>
                <a:ext cx="1273921" cy="416273"/>
              </a:xfrm>
              <a:prstGeom prst="rect">
                <a:avLst/>
              </a:prstGeom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5629096-6396-EEAF-CA8D-4EBF14E52BC1}"/>
                </a:ext>
              </a:extLst>
            </p:cNvPr>
            <p:cNvGrpSpPr/>
            <p:nvPr/>
          </p:nvGrpSpPr>
          <p:grpSpPr>
            <a:xfrm>
              <a:off x="7075010" y="2950267"/>
              <a:ext cx="1784283" cy="1514829"/>
              <a:chOff x="5918544" y="3550874"/>
              <a:chExt cx="1784283" cy="1514829"/>
            </a:xfrm>
          </p:grpSpPr>
          <p:sp>
            <p:nvSpPr>
              <p:cNvPr id="36" name="Rounded Rectangle 32">
                <a:extLst>
                  <a:ext uri="{FF2B5EF4-FFF2-40B4-BE49-F238E27FC236}">
                    <a16:creationId xmlns:a16="http://schemas.microsoft.com/office/drawing/2014/main" id="{B7E920EA-7593-9F20-FAD5-F4C88312855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5918544" y="3550874"/>
                <a:ext cx="1784283" cy="1202142"/>
              </a:xfrm>
              <a:prstGeom prst="roundRect">
                <a:avLst>
                  <a:gd name="adj" fmla="val 8849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Test  DB </a:t>
                </a:r>
              </a:p>
            </p:txBody>
          </p:sp>
          <p:sp>
            <p:nvSpPr>
              <p:cNvPr id="37" name="Rounded Rectangle 32">
                <a:extLst>
                  <a:ext uri="{FF2B5EF4-FFF2-40B4-BE49-F238E27FC236}">
                    <a16:creationId xmlns:a16="http://schemas.microsoft.com/office/drawing/2014/main" id="{1EF8932D-96B0-715B-D401-CA3CBA296CE1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095446" y="3891644"/>
                <a:ext cx="1413974" cy="666886"/>
              </a:xfrm>
              <a:prstGeom prst="roundRect">
                <a:avLst>
                  <a:gd name="adj" fmla="val 8849"/>
                </a:avLst>
              </a:prstGeom>
              <a:solidFill>
                <a:srgbClr val="2695D3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BF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DB </a:t>
                </a: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09E75D0-455C-D579-A6B9-FD0252857272}"/>
                  </a:ext>
                </a:extLst>
              </p:cNvPr>
              <p:cNvSpPr txBox="1"/>
              <p:nvPr/>
            </p:nvSpPr>
            <p:spPr>
              <a:xfrm>
                <a:off x="6036649" y="4827946"/>
                <a:ext cx="1595532" cy="237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TW" sz="1050" b="1" dirty="0">
                    <a:latin typeface="Oracle Sans Semi Bold" panose="020B0503020204020204" pitchFamily="34" charset="0"/>
                    <a:cs typeface="Oracle Sans Semi Bold" panose="020B0503020204020204" pitchFamily="34" charset="0"/>
                  </a:rPr>
                  <a:t>(Dell R940)</a:t>
                </a:r>
                <a:endPara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493282C-DF0E-22D4-BCDE-6970890268A2}"/>
                  </a:ext>
                </a:extLst>
              </p:cNvPr>
              <p:cNvSpPr/>
              <p:nvPr/>
            </p:nvSpPr>
            <p:spPr>
              <a:xfrm>
                <a:off x="6244340" y="4100742"/>
                <a:ext cx="1169473" cy="1831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000" dirty="0"/>
                  <a:t>Instance 1</a:t>
                </a:r>
                <a:endParaRPr kumimoji="1" lang="zh-TW" altLang="en-US" sz="1000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21C652-1823-8B6C-2D24-5AF13BCEA736}"/>
                  </a:ext>
                </a:extLst>
              </p:cNvPr>
              <p:cNvSpPr/>
              <p:nvPr/>
            </p:nvSpPr>
            <p:spPr>
              <a:xfrm>
                <a:off x="6244340" y="4312000"/>
                <a:ext cx="1169473" cy="1831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000" dirty="0"/>
                  <a:t>Instance 2</a:t>
                </a:r>
                <a:endParaRPr kumimoji="1" lang="zh-TW" altLang="en-US" sz="1000" dirty="0"/>
              </a:p>
            </p:txBody>
          </p:sp>
          <p:pic>
            <p:nvPicPr>
              <p:cNvPr id="41" name="Picture 234">
                <a:extLst>
                  <a:ext uri="{FF2B5EF4-FFF2-40B4-BE49-F238E27FC236}">
                    <a16:creationId xmlns:a16="http://schemas.microsoft.com/office/drawing/2014/main" id="{B74610FA-5187-6471-98C1-67D5B1FBB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49456" y="4411674"/>
                <a:ext cx="1273921" cy="416273"/>
              </a:xfrm>
              <a:prstGeom prst="rect">
                <a:avLst/>
              </a:prstGeom>
            </p:spPr>
          </p:pic>
        </p:grpSp>
        <p:cxnSp>
          <p:nvCxnSpPr>
            <p:cNvPr id="42" name="肘形接點 41">
              <a:extLst>
                <a:ext uri="{FF2B5EF4-FFF2-40B4-BE49-F238E27FC236}">
                  <a16:creationId xmlns:a16="http://schemas.microsoft.com/office/drawing/2014/main" id="{E96D3A05-8F27-D12B-E297-916A0DC022A6}"/>
                </a:ext>
              </a:extLst>
            </p:cNvPr>
            <p:cNvCxnSpPr>
              <a:cxnSpLocks/>
              <a:stCxn id="11" idx="2"/>
              <a:endCxn id="6" idx="0"/>
            </p:cNvCxnSpPr>
            <p:nvPr/>
          </p:nvCxnSpPr>
          <p:spPr>
            <a:xfrm rot="16200000" flipH="1">
              <a:off x="3947108" y="2973700"/>
              <a:ext cx="510079" cy="118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肘形接點 42">
              <a:extLst>
                <a:ext uri="{FF2B5EF4-FFF2-40B4-BE49-F238E27FC236}">
                  <a16:creationId xmlns:a16="http://schemas.microsoft.com/office/drawing/2014/main" id="{63062F60-1F29-12BB-8124-A6D30FE401B6}"/>
                </a:ext>
              </a:extLst>
            </p:cNvPr>
            <p:cNvCxnSpPr>
              <a:cxnSpLocks/>
              <a:stCxn id="11" idx="2"/>
              <a:endCxn id="24" idx="0"/>
            </p:cNvCxnSpPr>
            <p:nvPr/>
          </p:nvCxnSpPr>
          <p:spPr>
            <a:xfrm rot="16200000" flipH="1">
              <a:off x="4855765" y="2065043"/>
              <a:ext cx="499117" cy="19248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2E77BAC-C11B-E0E4-683B-E581124F78B6}"/>
                </a:ext>
              </a:extLst>
            </p:cNvPr>
            <p:cNvSpPr/>
            <p:nvPr/>
          </p:nvSpPr>
          <p:spPr>
            <a:xfrm>
              <a:off x="7076646" y="2565998"/>
              <a:ext cx="1763485" cy="2118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(Test) Service Network</a:t>
              </a:r>
              <a:r>
                <a:rPr kumimoji="1" lang="zh-TW" altLang="en-US" sz="12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5" name="肘形接點 44">
              <a:extLst>
                <a:ext uri="{FF2B5EF4-FFF2-40B4-BE49-F238E27FC236}">
                  <a16:creationId xmlns:a16="http://schemas.microsoft.com/office/drawing/2014/main" id="{577B5B1E-713E-ADE9-8007-B51542DAB8E5}"/>
                </a:ext>
              </a:extLst>
            </p:cNvPr>
            <p:cNvCxnSpPr>
              <a:cxnSpLocks/>
              <a:stCxn id="44" idx="2"/>
              <a:endCxn id="37" idx="0"/>
            </p:cNvCxnSpPr>
            <p:nvPr/>
          </p:nvCxnSpPr>
          <p:spPr>
            <a:xfrm rot="16200000" flipH="1">
              <a:off x="7702071" y="3034208"/>
              <a:ext cx="513147" cy="51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0F562E8-B144-1184-2E06-9E50D1044C18}"/>
                </a:ext>
              </a:extLst>
            </p:cNvPr>
            <p:cNvSpPr txBox="1"/>
            <p:nvPr/>
          </p:nvSpPr>
          <p:spPr>
            <a:xfrm>
              <a:off x="3460712" y="4202098"/>
              <a:ext cx="1595532" cy="23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R940)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F78F4BE7-4930-FA6E-339B-5242A85A1A22}"/>
                </a:ext>
              </a:extLst>
            </p:cNvPr>
            <p:cNvSpPr txBox="1"/>
            <p:nvPr/>
          </p:nvSpPr>
          <p:spPr>
            <a:xfrm>
              <a:off x="1347219" y="4203946"/>
              <a:ext cx="1595532" cy="23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R940)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</p:grpSp>
      <p:pic>
        <p:nvPicPr>
          <p:cNvPr id="142" name="圖片 141">
            <a:extLst>
              <a:ext uri="{FF2B5EF4-FFF2-40B4-BE49-F238E27FC236}">
                <a16:creationId xmlns:a16="http://schemas.microsoft.com/office/drawing/2014/main" id="{AD2918C1-46AF-8246-5DAE-88B52BE228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12093" y="5196871"/>
            <a:ext cx="1288255" cy="340926"/>
          </a:xfrm>
          <a:prstGeom prst="rect">
            <a:avLst/>
          </a:prstGeom>
        </p:spPr>
      </p:pic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FC532B35-E01F-FFDE-2BDF-374DCAC2E64A}"/>
              </a:ext>
            </a:extLst>
          </p:cNvPr>
          <p:cNvSpPr txBox="1"/>
          <p:nvPr/>
        </p:nvSpPr>
        <p:spPr>
          <a:xfrm>
            <a:off x="7651032" y="5517679"/>
            <a:ext cx="1270509" cy="30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200" b="1" dirty="0"/>
              <a:t>Data</a:t>
            </a:r>
            <a:r>
              <a:rPr kumimoji="1" lang="en-US" altLang="zh-TW" sz="1335" dirty="0">
                <a:latin typeface="微軟正黑體" panose="020B0604030504040204" pitchFamily="34" charset="-120"/>
              </a:rPr>
              <a:t> </a:t>
            </a:r>
            <a:r>
              <a:rPr kumimoji="1" lang="en-US" altLang="zh-TW" sz="1200" b="1" dirty="0"/>
              <a:t>Domain</a:t>
            </a:r>
            <a:endParaRPr kumimoji="1" lang="zh-TW" altLang="en-US" sz="1200" b="1" dirty="0"/>
          </a:p>
        </p:txBody>
      </p:sp>
      <p:pic>
        <p:nvPicPr>
          <p:cNvPr id="147" name="Picture 40">
            <a:extLst>
              <a:ext uri="{FF2B5EF4-FFF2-40B4-BE49-F238E27FC236}">
                <a16:creationId xmlns:a16="http://schemas.microsoft.com/office/drawing/2014/main" id="{5B071AD8-57C8-118E-1ABD-AE5A4B8337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81694" y="5184027"/>
            <a:ext cx="1245558" cy="383104"/>
          </a:xfrm>
          <a:prstGeom prst="rect">
            <a:avLst/>
          </a:prstGeom>
        </p:spPr>
      </p:pic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9F0B7A68-B6FD-3937-4978-9F982DE41D68}"/>
              </a:ext>
            </a:extLst>
          </p:cNvPr>
          <p:cNvSpPr txBox="1"/>
          <p:nvPr/>
        </p:nvSpPr>
        <p:spPr>
          <a:xfrm>
            <a:off x="3166246" y="5535579"/>
            <a:ext cx="1114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200" b="1" dirty="0"/>
              <a:t>Isilon</a:t>
            </a:r>
            <a:r>
              <a:rPr kumimoji="1" lang="zh-TW" altLang="en-US" sz="1200" b="1" dirty="0"/>
              <a:t> </a:t>
            </a:r>
            <a:r>
              <a:rPr kumimoji="1" lang="en-US" altLang="zh-TW" sz="1200" b="1" dirty="0"/>
              <a:t>H500 </a:t>
            </a:r>
            <a:endParaRPr kumimoji="1" lang="zh-TW" altLang="en-US" sz="1200" b="1" dirty="0"/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64E7E555-E105-2795-10CF-3AFCB89D8EE5}"/>
              </a:ext>
            </a:extLst>
          </p:cNvPr>
          <p:cNvGrpSpPr/>
          <p:nvPr/>
        </p:nvGrpSpPr>
        <p:grpSpPr>
          <a:xfrm>
            <a:off x="1347219" y="3674855"/>
            <a:ext cx="9868419" cy="1534497"/>
            <a:chOff x="1347219" y="4152409"/>
            <a:chExt cx="9868419" cy="1534497"/>
          </a:xfrm>
        </p:grpSpPr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A4B2ED65-1628-79DC-C24C-ECC380C0F61B}"/>
                </a:ext>
              </a:extLst>
            </p:cNvPr>
            <p:cNvGrpSpPr/>
            <p:nvPr/>
          </p:nvGrpSpPr>
          <p:grpSpPr>
            <a:xfrm>
              <a:off x="1347219" y="4152409"/>
              <a:ext cx="9868419" cy="1509172"/>
              <a:chOff x="1347219" y="4152409"/>
              <a:chExt cx="9868419" cy="1509172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A8E4EB7-4A91-6DA6-33EC-029CD35C01BE}"/>
                  </a:ext>
                </a:extLst>
              </p:cNvPr>
              <p:cNvSpPr/>
              <p:nvPr/>
            </p:nvSpPr>
            <p:spPr>
              <a:xfrm>
                <a:off x="1347219" y="5173727"/>
                <a:ext cx="9868419" cy="17270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                   Control Path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直線箭頭接點 111">
                <a:extLst>
                  <a:ext uri="{FF2B5EF4-FFF2-40B4-BE49-F238E27FC236}">
                    <a16:creationId xmlns:a16="http://schemas.microsoft.com/office/drawing/2014/main" id="{3707046C-C1D1-C071-9B0F-89FECF622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368" y="4193344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箭頭接點 113">
                <a:extLst>
                  <a:ext uri="{FF2B5EF4-FFF2-40B4-BE49-F238E27FC236}">
                    <a16:creationId xmlns:a16="http://schemas.microsoft.com/office/drawing/2014/main" id="{F8DA7E27-A4F1-904E-263F-78B9A3927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6090" y="4165807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箭頭接點 114">
                <a:extLst>
                  <a:ext uri="{FF2B5EF4-FFF2-40B4-BE49-F238E27FC236}">
                    <a16:creationId xmlns:a16="http://schemas.microsoft.com/office/drawing/2014/main" id="{FAEA7887-6371-A555-A424-DF645F4FD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0806" y="4165807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箭頭接點 115">
                <a:extLst>
                  <a:ext uri="{FF2B5EF4-FFF2-40B4-BE49-F238E27FC236}">
                    <a16:creationId xmlns:a16="http://schemas.microsoft.com/office/drawing/2014/main" id="{A32AE02F-F5CC-DF5D-7721-31AD190C2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6652" y="4152409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箭頭接點 125">
                <a:extLst>
                  <a:ext uri="{FF2B5EF4-FFF2-40B4-BE49-F238E27FC236}">
                    <a16:creationId xmlns:a16="http://schemas.microsoft.com/office/drawing/2014/main" id="{7C8553E6-D761-16E3-277E-263FC15F8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215" y="4152409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箭頭接點 128">
                <a:extLst>
                  <a:ext uri="{FF2B5EF4-FFF2-40B4-BE49-F238E27FC236}">
                    <a16:creationId xmlns:a16="http://schemas.microsoft.com/office/drawing/2014/main" id="{F02764D8-F3A4-F087-7ABA-9A0D97C70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0806" y="5286403"/>
                <a:ext cx="0" cy="375178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直線箭頭接點 149">
              <a:extLst>
                <a:ext uri="{FF2B5EF4-FFF2-40B4-BE49-F238E27FC236}">
                  <a16:creationId xmlns:a16="http://schemas.microsoft.com/office/drawing/2014/main" id="{2E041BEF-4BF0-C972-B7B5-29EF592F95EE}"/>
                </a:ext>
              </a:extLst>
            </p:cNvPr>
            <p:cNvCxnSpPr>
              <a:cxnSpLocks/>
            </p:cNvCxnSpPr>
            <p:nvPr/>
          </p:nvCxnSpPr>
          <p:spPr>
            <a:xfrm>
              <a:off x="3460712" y="5311861"/>
              <a:ext cx="0" cy="375045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箭頭接點 151">
              <a:extLst>
                <a:ext uri="{FF2B5EF4-FFF2-40B4-BE49-F238E27FC236}">
                  <a16:creationId xmlns:a16="http://schemas.microsoft.com/office/drawing/2014/main" id="{6B32B389-1994-44E9-7983-3579E8BD9645}"/>
                </a:ext>
              </a:extLst>
            </p:cNvPr>
            <p:cNvCxnSpPr>
              <a:cxnSpLocks/>
            </p:cNvCxnSpPr>
            <p:nvPr/>
          </p:nvCxnSpPr>
          <p:spPr>
            <a:xfrm>
              <a:off x="8158872" y="5311861"/>
              <a:ext cx="0" cy="375045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022091E8-482A-8CCB-297B-1A1DB61B58FD}"/>
              </a:ext>
            </a:extLst>
          </p:cNvPr>
          <p:cNvGrpSpPr/>
          <p:nvPr/>
        </p:nvGrpSpPr>
        <p:grpSpPr>
          <a:xfrm>
            <a:off x="1117373" y="3674855"/>
            <a:ext cx="9868419" cy="1575957"/>
            <a:chOff x="1117373" y="4152409"/>
            <a:chExt cx="9868419" cy="1575957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9E760452-98B1-707D-8561-1EE3B1BD9BCE}"/>
                </a:ext>
              </a:extLst>
            </p:cNvPr>
            <p:cNvGrpSpPr/>
            <p:nvPr/>
          </p:nvGrpSpPr>
          <p:grpSpPr>
            <a:xfrm>
              <a:off x="1117373" y="4152409"/>
              <a:ext cx="9868419" cy="1509173"/>
              <a:chOff x="1117373" y="4152409"/>
              <a:chExt cx="9868419" cy="1509173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B8366B4-3442-5D52-D04D-D35D6EFC77C4}"/>
                  </a:ext>
                </a:extLst>
              </p:cNvPr>
              <p:cNvSpPr/>
              <p:nvPr/>
            </p:nvSpPr>
            <p:spPr>
              <a:xfrm>
                <a:off x="1117373" y="4775504"/>
                <a:ext cx="9868419" cy="3095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Data Path</a:t>
                </a:r>
                <a:endParaRPr kumimoji="1" lang="zh-TW" altLang="en-US" dirty="0"/>
              </a:p>
            </p:txBody>
          </p:sp>
          <p:sp>
            <p:nvSpPr>
              <p:cNvPr id="90" name="向下箭號 89">
                <a:extLst>
                  <a:ext uri="{FF2B5EF4-FFF2-40B4-BE49-F238E27FC236}">
                    <a16:creationId xmlns:a16="http://schemas.microsoft.com/office/drawing/2014/main" id="{CF866E4D-1774-EBD8-2AF6-165AB2F6328E}"/>
                  </a:ext>
                </a:extLst>
              </p:cNvPr>
              <p:cNvSpPr/>
              <p:nvPr/>
            </p:nvSpPr>
            <p:spPr>
              <a:xfrm>
                <a:off x="5443871" y="4165807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97" name="向下箭號 96">
                <a:extLst>
                  <a:ext uri="{FF2B5EF4-FFF2-40B4-BE49-F238E27FC236}">
                    <a16:creationId xmlns:a16="http://schemas.microsoft.com/office/drawing/2014/main" id="{4881ABFE-FD5E-D0A6-DB05-4547FA492673}"/>
                  </a:ext>
                </a:extLst>
              </p:cNvPr>
              <p:cNvSpPr/>
              <p:nvPr/>
            </p:nvSpPr>
            <p:spPr>
              <a:xfrm>
                <a:off x="5911937" y="5062410"/>
                <a:ext cx="283722" cy="599172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99" name="向下箭號 98">
                <a:extLst>
                  <a:ext uri="{FF2B5EF4-FFF2-40B4-BE49-F238E27FC236}">
                    <a16:creationId xmlns:a16="http://schemas.microsoft.com/office/drawing/2014/main" id="{B367A3A5-5297-AC18-3107-09E5E31878C2}"/>
                  </a:ext>
                </a:extLst>
              </p:cNvPr>
              <p:cNvSpPr/>
              <p:nvPr/>
            </p:nvSpPr>
            <p:spPr>
              <a:xfrm>
                <a:off x="3665508" y="4165807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100" name="向下箭號 99">
                <a:extLst>
                  <a:ext uri="{FF2B5EF4-FFF2-40B4-BE49-F238E27FC236}">
                    <a16:creationId xmlns:a16="http://schemas.microsoft.com/office/drawing/2014/main" id="{9C39FD7B-5B99-4AC6-A04A-7D51F27B226D}"/>
                  </a:ext>
                </a:extLst>
              </p:cNvPr>
              <p:cNvSpPr/>
              <p:nvPr/>
            </p:nvSpPr>
            <p:spPr>
              <a:xfrm>
                <a:off x="1497730" y="4165807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101" name="向下箭號 100">
                <a:extLst>
                  <a:ext uri="{FF2B5EF4-FFF2-40B4-BE49-F238E27FC236}">
                    <a16:creationId xmlns:a16="http://schemas.microsoft.com/office/drawing/2014/main" id="{4707F74B-48C1-8F4A-8372-0BFFFD29155E}"/>
                  </a:ext>
                </a:extLst>
              </p:cNvPr>
              <p:cNvSpPr/>
              <p:nvPr/>
            </p:nvSpPr>
            <p:spPr>
              <a:xfrm>
                <a:off x="7387013" y="4165807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102" name="向下箭號 101">
                <a:extLst>
                  <a:ext uri="{FF2B5EF4-FFF2-40B4-BE49-F238E27FC236}">
                    <a16:creationId xmlns:a16="http://schemas.microsoft.com/office/drawing/2014/main" id="{9EEB45E0-7E00-873D-E30D-3E371A73FA0C}"/>
                  </a:ext>
                </a:extLst>
              </p:cNvPr>
              <p:cNvSpPr/>
              <p:nvPr/>
            </p:nvSpPr>
            <p:spPr>
              <a:xfrm>
                <a:off x="9453576" y="4152409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</p:grpSp>
        <p:sp>
          <p:nvSpPr>
            <p:cNvPr id="153" name="向下箭號 152">
              <a:extLst>
                <a:ext uri="{FF2B5EF4-FFF2-40B4-BE49-F238E27FC236}">
                  <a16:creationId xmlns:a16="http://schemas.microsoft.com/office/drawing/2014/main" id="{C4E489CC-A587-D21C-C08F-F61EA6BF196B}"/>
                </a:ext>
              </a:extLst>
            </p:cNvPr>
            <p:cNvSpPr/>
            <p:nvPr/>
          </p:nvSpPr>
          <p:spPr>
            <a:xfrm>
              <a:off x="7756430" y="5074381"/>
              <a:ext cx="289639" cy="65398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kumimoji="1" lang="zh-TW" altLang="en-US"/>
            </a:p>
          </p:txBody>
        </p:sp>
        <p:sp>
          <p:nvSpPr>
            <p:cNvPr id="154" name="向下箭號 153">
              <a:extLst>
                <a:ext uri="{FF2B5EF4-FFF2-40B4-BE49-F238E27FC236}">
                  <a16:creationId xmlns:a16="http://schemas.microsoft.com/office/drawing/2014/main" id="{08B457E3-075A-453E-C58D-76EBE2553A26}"/>
                </a:ext>
              </a:extLst>
            </p:cNvPr>
            <p:cNvSpPr/>
            <p:nvPr/>
          </p:nvSpPr>
          <p:spPr>
            <a:xfrm>
              <a:off x="3515092" y="5057875"/>
              <a:ext cx="289639" cy="62903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kumimoji="1" lang="zh-TW" altLang="en-US"/>
            </a:p>
          </p:txBody>
        </p:sp>
      </p:grpSp>
      <p:sp>
        <p:nvSpPr>
          <p:cNvPr id="157" name="圓角矩形 25">
            <a:extLst>
              <a:ext uri="{FF2B5EF4-FFF2-40B4-BE49-F238E27FC236}">
                <a16:creationId xmlns:a16="http://schemas.microsoft.com/office/drawing/2014/main" id="{A15E6099-B269-2EC8-3D2D-7AADB394CB96}"/>
              </a:ext>
            </a:extLst>
          </p:cNvPr>
          <p:cNvSpPr/>
          <p:nvPr/>
        </p:nvSpPr>
        <p:spPr>
          <a:xfrm>
            <a:off x="998562" y="4253597"/>
            <a:ext cx="10194876" cy="1566114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8" name="圓角矩形 157">
            <a:extLst>
              <a:ext uri="{FF2B5EF4-FFF2-40B4-BE49-F238E27FC236}">
                <a16:creationId xmlns:a16="http://schemas.microsoft.com/office/drawing/2014/main" id="{7E2004B0-9140-D7AF-CF81-EF257164053C}"/>
              </a:ext>
            </a:extLst>
          </p:cNvPr>
          <p:cNvSpPr/>
          <p:nvPr/>
        </p:nvSpPr>
        <p:spPr>
          <a:xfrm>
            <a:off x="1115925" y="5567131"/>
            <a:ext cx="1369059" cy="2538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備份系統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7A71F844-3287-8D59-1818-CD2D506C1BC5}"/>
              </a:ext>
            </a:extLst>
          </p:cNvPr>
          <p:cNvSpPr txBox="1"/>
          <p:nvPr/>
        </p:nvSpPr>
        <p:spPr>
          <a:xfrm>
            <a:off x="1786820" y="5845823"/>
            <a:ext cx="77590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備份規劃符合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3-2-1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原則之備份原則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備份系統須能支援直接連線進行</a:t>
            </a:r>
            <a:r>
              <a:rPr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OCI </a:t>
            </a:r>
            <a:r>
              <a:rPr lang="zh-TW" altLang="en-US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雲端冷儲存及還原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備份系統需規劃能於</a:t>
            </a:r>
            <a:r>
              <a:rPr lang="en-US" altLang="zh-TW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12</a:t>
            </a:r>
            <a:r>
              <a:rPr lang="zh-TW" altLang="en-US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小時內完成此次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所有系統滿載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80%)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之備份目標之備份、還原作業。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備份資源需規畫</a:t>
            </a:r>
            <a:r>
              <a:rPr lang="zh-TW" altLang="en-US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備份、還原作業可同時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進行互不影響。</a:t>
            </a:r>
          </a:p>
        </p:txBody>
      </p:sp>
    </p:spTree>
    <p:extLst>
      <p:ext uri="{BB962C8B-B14F-4D97-AF65-F5344CB8AC3E}">
        <p14:creationId xmlns:p14="http://schemas.microsoft.com/office/powerpoint/2010/main" val="2058389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4152" y="2233672"/>
            <a:ext cx="10583695" cy="23906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09600"/>
            <a:r>
              <a:rPr lang="zh-TW" altLang="en-US" sz="5335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Yuanti TC" charset="-120"/>
              </a:rPr>
              <a:t>景碩 </a:t>
            </a:r>
            <a:r>
              <a:rPr lang="en-US" altLang="zh-TW" sz="5335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Yuanti TC" charset="-120"/>
              </a:rPr>
              <a:t>K6B </a:t>
            </a:r>
            <a:r>
              <a:rPr lang="zh-TW" altLang="en-US" sz="5335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Yuanti TC" charset="-120"/>
              </a:rPr>
              <a:t>基礎系統架構</a:t>
            </a:r>
            <a:endParaRPr lang="en-US" altLang="zh-TW" sz="5335" b="1" dirty="0">
              <a:solidFill>
                <a:srgbClr val="0087A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Yuanti TC" charset="-120"/>
            </a:endParaRPr>
          </a:p>
          <a:p>
            <a:pPr algn="ctr" defTabSz="609600"/>
            <a:r>
              <a:rPr lang="en-US" altLang="zh-TW" sz="5335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Yuanti TC" charset="-120"/>
              </a:rPr>
              <a:t>Proposal</a:t>
            </a:r>
            <a:br>
              <a:rPr lang="en-US" altLang="zh-TW" sz="4265" dirty="0">
                <a:solidFill>
                  <a:prstClr val="black"/>
                </a:solidFill>
                <a:latin typeface="Yuanti TC" charset="-120"/>
                <a:ea typeface="Yuanti TC" charset="-120"/>
                <a:cs typeface="Yuanti TC" charset="-120"/>
              </a:rPr>
            </a:br>
            <a:endParaRPr lang="en-US" altLang="zh-TW" sz="4265" b="1" dirty="0">
              <a:solidFill>
                <a:srgbClr val="EB610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 txBox="1"/>
          <p:nvPr/>
        </p:nvSpPr>
        <p:spPr>
          <a:xfrm>
            <a:off x="4730151" y="5120378"/>
            <a:ext cx="2731699" cy="38494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00"/>
            <a:endParaRPr lang="en-US" altLang="zh-TW" sz="1335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534244" y="475104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v3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EDE0BB3-616A-B315-67D3-999712EF362B}"/>
              </a:ext>
            </a:extLst>
          </p:cNvPr>
          <p:cNvSpPr txBox="1"/>
          <p:nvPr/>
        </p:nvSpPr>
        <p:spPr>
          <a:xfrm>
            <a:off x="1974056" y="1651546"/>
            <a:ext cx="78095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最高原則：</a:t>
            </a:r>
            <a:endParaRPr lang="en-US" altLang="zh-TW" sz="20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具備橫向擴充維持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高可用度、高可靠度、高效能、可擴充性，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避免單點失效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(Single Point of Failure)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，而造成工廠停止運作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須與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系統能順利介接</a:t>
            </a:r>
            <a:endParaRPr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AE36EA-441F-046C-016C-A148BADD88D8}"/>
              </a:ext>
            </a:extLst>
          </p:cNvPr>
          <p:cNvSpPr txBox="1"/>
          <p:nvPr/>
        </p:nvSpPr>
        <p:spPr>
          <a:xfrm>
            <a:off x="1974056" y="3151966"/>
            <a:ext cx="82438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設計規劃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 :</a:t>
            </a: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K6B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新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MES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系統基礎架構，為滿足正式、測試、開發等系統使用需求。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規劃為整合、延續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K6A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的基礎資訊系統架構，以擴充方式進行。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介接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K6A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主機監控系統、備份、虛擬環境。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461F7D-5B84-E6E7-58B4-11CB968603E2}"/>
              </a:ext>
            </a:extLst>
          </p:cNvPr>
          <p:cNvSpPr txBox="1"/>
          <p:nvPr/>
        </p:nvSpPr>
        <p:spPr>
          <a:xfrm>
            <a:off x="1080000" y="360000"/>
            <a:ext cx="609790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en-US" altLang="zh-TW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K6B </a:t>
            </a:r>
            <a:r>
              <a:rPr lang="zh-TW" altLang="en-US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架構設計：</a:t>
            </a:r>
            <a:endParaRPr lang="en-US" altLang="zh-TW" sz="3200" b="1" dirty="0">
              <a:solidFill>
                <a:srgbClr val="0087A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729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ounded Rectangle 32">
            <a:extLst>
              <a:ext uri="{FF2B5EF4-FFF2-40B4-BE49-F238E27FC236}">
                <a16:creationId xmlns:a16="http://schemas.microsoft.com/office/drawing/2014/main" id="{77AD4B57-534E-6ECA-320D-27171A1E21F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24339" y="2970010"/>
            <a:ext cx="7003131" cy="2100283"/>
          </a:xfrm>
          <a:prstGeom prst="roundRect">
            <a:avLst>
              <a:gd name="adj" fmla="val 8849"/>
            </a:avLst>
          </a:prstGeom>
          <a:solidFill>
            <a:schemeClr val="bg1">
              <a:lumMod val="8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217E62F-0C0E-DE0C-379A-11390469C1E5}"/>
              </a:ext>
            </a:extLst>
          </p:cNvPr>
          <p:cNvGrpSpPr/>
          <p:nvPr/>
        </p:nvGrpSpPr>
        <p:grpSpPr>
          <a:xfrm>
            <a:off x="5285717" y="2544369"/>
            <a:ext cx="4917527" cy="3497593"/>
            <a:chOff x="5285717" y="2544369"/>
            <a:chExt cx="4917527" cy="3497593"/>
          </a:xfrm>
        </p:grpSpPr>
        <p:sp>
          <p:nvSpPr>
            <p:cNvPr id="138" name="Rounded Rectangle 32">
              <a:extLst>
                <a:ext uri="{FF2B5EF4-FFF2-40B4-BE49-F238E27FC236}">
                  <a16:creationId xmlns:a16="http://schemas.microsoft.com/office/drawing/2014/main" id="{3E1AE74A-A5EF-0297-2D3A-FA5BD2E3757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>
              <a:off x="7505186" y="2961893"/>
              <a:ext cx="2610012" cy="2100283"/>
            </a:xfrm>
            <a:prstGeom prst="roundRect">
              <a:avLst>
                <a:gd name="adj" fmla="val 8849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 </a:t>
              </a:r>
            </a:p>
          </p:txBody>
        </p:sp>
        <p:sp>
          <p:nvSpPr>
            <p:cNvPr id="92" name="Rounded Rectangle 32">
              <a:extLst>
                <a:ext uri="{FF2B5EF4-FFF2-40B4-BE49-F238E27FC236}">
                  <a16:creationId xmlns:a16="http://schemas.microsoft.com/office/drawing/2014/main" id="{20B1DEF9-9650-1B02-9F75-70B9E652DCC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 bwMode="auto">
            <a:xfrm>
              <a:off x="7505186" y="2987904"/>
              <a:ext cx="2410482" cy="674407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 </a:t>
              </a:r>
            </a:p>
          </p:txBody>
        </p: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BB5B261F-B25E-C64D-A966-3E91908E25E4}"/>
                </a:ext>
              </a:extLst>
            </p:cNvPr>
            <p:cNvGrpSpPr/>
            <p:nvPr/>
          </p:nvGrpSpPr>
          <p:grpSpPr>
            <a:xfrm>
              <a:off x="8367280" y="3385644"/>
              <a:ext cx="1413974" cy="1224163"/>
              <a:chOff x="6965912" y="3259114"/>
              <a:chExt cx="1413974" cy="1224163"/>
            </a:xfrm>
          </p:grpSpPr>
          <p:grpSp>
            <p:nvGrpSpPr>
              <p:cNvPr id="82" name="Group 29">
                <a:extLst>
                  <a:ext uri="{FF2B5EF4-FFF2-40B4-BE49-F238E27FC236}">
                    <a16:creationId xmlns:a16="http://schemas.microsoft.com/office/drawing/2014/main" id="{8F1F89FF-D61E-42DE-FAC7-AE05359DB16D}"/>
                  </a:ext>
                </a:extLst>
              </p:cNvPr>
              <p:cNvGrpSpPr/>
              <p:nvPr>
                <p:custDataLst>
                  <p:tags r:id="rId35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87" name="Rounded Rectangle 32">
                  <a:extLst>
                    <a:ext uri="{FF2B5EF4-FFF2-40B4-BE49-F238E27FC236}">
                      <a16:creationId xmlns:a16="http://schemas.microsoft.com/office/drawing/2014/main" id="{59A4064D-9AEC-F004-59EF-29965D3F9E55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88" name="Rounded Rectangle 32">
                  <a:extLst>
                    <a:ext uri="{FF2B5EF4-FFF2-40B4-BE49-F238E27FC236}">
                      <a16:creationId xmlns:a16="http://schemas.microsoft.com/office/drawing/2014/main" id="{33CB8FA8-BB8B-96D1-0BF7-63154DAB92CF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89" name="Rounded Rectangle 32">
                  <a:extLst>
                    <a:ext uri="{FF2B5EF4-FFF2-40B4-BE49-F238E27FC236}">
                      <a16:creationId xmlns:a16="http://schemas.microsoft.com/office/drawing/2014/main" id="{6B8A9A46-D2A7-674C-664B-68A7741A13C0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83" name="Group 41">
                <a:extLst>
                  <a:ext uri="{FF2B5EF4-FFF2-40B4-BE49-F238E27FC236}">
                    <a16:creationId xmlns:a16="http://schemas.microsoft.com/office/drawing/2014/main" id="{27959E59-FDC1-0F0A-4279-1E3F971B2A9E}"/>
                  </a:ext>
                </a:extLst>
              </p:cNvPr>
              <p:cNvGrpSpPr/>
              <p:nvPr>
                <p:custDataLst>
                  <p:tags r:id="rId36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85" name="Rounded Rectangle 32">
                  <a:extLst>
                    <a:ext uri="{FF2B5EF4-FFF2-40B4-BE49-F238E27FC236}">
                      <a16:creationId xmlns:a16="http://schemas.microsoft.com/office/drawing/2014/main" id="{91AF48DD-B65D-2F3F-FB8D-29373E747B57}"/>
                    </a:ext>
                  </a:extLst>
                </p:cNvPr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86" name="Picture 4" descr="ICON_VirtTriangle_flat_Q408.png">
                  <a:extLst>
                    <a:ext uri="{FF2B5EF4-FFF2-40B4-BE49-F238E27FC236}">
                      <a16:creationId xmlns:a16="http://schemas.microsoft.com/office/drawing/2014/main" id="{063FD737-E6B3-EDA3-C006-C4CBE07CE9E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84" name="Picture 234">
                <a:extLst>
                  <a:ext uri="{FF2B5EF4-FFF2-40B4-BE49-F238E27FC236}">
                    <a16:creationId xmlns:a16="http://schemas.microsoft.com/office/drawing/2014/main" id="{F07519B9-6830-594F-5D05-60D70233E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2B031368-E7C4-38B6-5F4D-506D483B6252}"/>
                </a:ext>
              </a:extLst>
            </p:cNvPr>
            <p:cNvSpPr txBox="1"/>
            <p:nvPr/>
          </p:nvSpPr>
          <p:spPr>
            <a:xfrm>
              <a:off x="8319262" y="4609806"/>
              <a:ext cx="1595532" cy="383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91" name="圓角矩形 25">
              <a:extLst>
                <a:ext uri="{FF2B5EF4-FFF2-40B4-BE49-F238E27FC236}">
                  <a16:creationId xmlns:a16="http://schemas.microsoft.com/office/drawing/2014/main" id="{C628A169-7F04-DA5B-2D86-BE428A40E911}"/>
                </a:ext>
              </a:extLst>
            </p:cNvPr>
            <p:cNvSpPr/>
            <p:nvPr/>
          </p:nvSpPr>
          <p:spPr>
            <a:xfrm>
              <a:off x="8155257" y="2556387"/>
              <a:ext cx="1913089" cy="3485575"/>
            </a:xfrm>
            <a:prstGeom prst="roundRect">
              <a:avLst/>
            </a:prstGeom>
            <a:noFill/>
            <a:ln w="38100" cap="flat" cmpd="sng" algn="ctr">
              <a:noFill/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40" name="圓角矩形 25">
              <a:extLst>
                <a:ext uri="{FF2B5EF4-FFF2-40B4-BE49-F238E27FC236}">
                  <a16:creationId xmlns:a16="http://schemas.microsoft.com/office/drawing/2014/main" id="{F4962F30-BD60-BA4A-7854-E59B10DCE1A2}"/>
                </a:ext>
              </a:extLst>
            </p:cNvPr>
            <p:cNvSpPr/>
            <p:nvPr/>
          </p:nvSpPr>
          <p:spPr>
            <a:xfrm>
              <a:off x="8161047" y="2556387"/>
              <a:ext cx="2042197" cy="348557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5" name="圓角矩形 104">
              <a:extLst>
                <a:ext uri="{FF2B5EF4-FFF2-40B4-BE49-F238E27FC236}">
                  <a16:creationId xmlns:a16="http://schemas.microsoft.com/office/drawing/2014/main" id="{C5300147-D937-7847-1E2E-8575450695BF}"/>
                </a:ext>
              </a:extLst>
            </p:cNvPr>
            <p:cNvSpPr/>
            <p:nvPr/>
          </p:nvSpPr>
          <p:spPr>
            <a:xfrm>
              <a:off x="8135379" y="2544369"/>
              <a:ext cx="1369059" cy="386904"/>
            </a:xfrm>
            <a:prstGeom prst="round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新建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K6B</a:t>
              </a:r>
            </a:p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虛擬主機系統</a:t>
              </a:r>
            </a:p>
          </p:txBody>
        </p:sp>
        <p:sp>
          <p:nvSpPr>
            <p:cNvPr id="18" name="左-右雙向箭號 17">
              <a:extLst>
                <a:ext uri="{FF2B5EF4-FFF2-40B4-BE49-F238E27FC236}">
                  <a16:creationId xmlns:a16="http://schemas.microsoft.com/office/drawing/2014/main" id="{9D7358E8-2DD0-FC84-C949-0C74EE1C617B}"/>
                </a:ext>
              </a:extLst>
            </p:cNvPr>
            <p:cNvSpPr/>
            <p:nvPr/>
          </p:nvSpPr>
          <p:spPr>
            <a:xfrm>
              <a:off x="7964043" y="3450329"/>
              <a:ext cx="296110" cy="180876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46" name="肘形接點 145">
              <a:extLst>
                <a:ext uri="{FF2B5EF4-FFF2-40B4-BE49-F238E27FC236}">
                  <a16:creationId xmlns:a16="http://schemas.microsoft.com/office/drawing/2014/main" id="{965A5558-A49B-C7A8-1A31-511FD1573A91}"/>
                </a:ext>
              </a:extLst>
            </p:cNvPr>
            <p:cNvCxnSpPr>
              <a:cxnSpLocks/>
              <a:stCxn id="84" idx="2"/>
              <a:endCxn id="53" idx="0"/>
            </p:cNvCxnSpPr>
            <p:nvPr/>
          </p:nvCxnSpPr>
          <p:spPr>
            <a:xfrm rot="5400000">
              <a:off x="6800009" y="3095516"/>
              <a:ext cx="754730" cy="3783313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61461B-D97A-B89E-760E-A96903A580DB}"/>
              </a:ext>
            </a:extLst>
          </p:cNvPr>
          <p:cNvSpPr txBox="1"/>
          <p:nvPr/>
        </p:nvSpPr>
        <p:spPr>
          <a:xfrm>
            <a:off x="924339" y="1159862"/>
            <a:ext cx="9973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 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主機：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新建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VMWare Sphere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虛擬主機平台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2"/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收攏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CAMSTAR MES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Interface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等應用服務主機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VM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形式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搭載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整合並接受原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K6-A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之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VMWare vCenter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AD4963-FD52-D7E1-F279-29952AB8CC88}"/>
              </a:ext>
            </a:extLst>
          </p:cNvPr>
          <p:cNvSpPr txBox="1"/>
          <p:nvPr/>
        </p:nvSpPr>
        <p:spPr>
          <a:xfrm>
            <a:off x="1080000" y="360000"/>
            <a:ext cx="609790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zh-TW" altLang="en-US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虛擬主機架構設計：</a:t>
            </a:r>
            <a:endParaRPr lang="en-US" altLang="zh-TW" sz="3200" b="1" dirty="0">
              <a:solidFill>
                <a:srgbClr val="0087A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36" name="Rounded Rectangle 32">
            <a:extLst>
              <a:ext uri="{FF2B5EF4-FFF2-40B4-BE49-F238E27FC236}">
                <a16:creationId xmlns:a16="http://schemas.microsoft.com/office/drawing/2014/main" id="{2C8DCE68-E679-DF8B-DB45-184CE15B9131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1225502" y="3002731"/>
            <a:ext cx="1507661" cy="674407"/>
          </a:xfrm>
          <a:prstGeom prst="roundRect">
            <a:avLst>
              <a:gd name="adj" fmla="val 8849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 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2A5984FF-8045-2940-98F6-561DB1E4F524}"/>
              </a:ext>
            </a:extLst>
          </p:cNvPr>
          <p:cNvGrpSpPr/>
          <p:nvPr/>
        </p:nvGrpSpPr>
        <p:grpSpPr>
          <a:xfrm>
            <a:off x="846801" y="2548091"/>
            <a:ext cx="7211360" cy="3493872"/>
            <a:chOff x="846801" y="2548091"/>
            <a:chExt cx="7211360" cy="3493872"/>
          </a:xfrm>
        </p:grpSpPr>
        <p:sp>
          <p:nvSpPr>
            <p:cNvPr id="57" name="Rounded Rectangle 32">
              <a:extLst>
                <a:ext uri="{FF2B5EF4-FFF2-40B4-BE49-F238E27FC236}">
                  <a16:creationId xmlns:a16="http://schemas.microsoft.com/office/drawing/2014/main" id="{F98499D4-C32A-E492-5817-E0798700C63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2807835" y="3000243"/>
              <a:ext cx="5013624" cy="674407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VMWare  HA (</a:t>
              </a:r>
              <a:r>
                <a:rPr kumimoji="0" 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VMotion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) </a:t>
              </a:r>
            </a:p>
          </p:txBody>
        </p:sp>
        <p:sp>
          <p:nvSpPr>
            <p:cNvPr id="5" name="圓角矩形 25">
              <a:extLst>
                <a:ext uri="{FF2B5EF4-FFF2-40B4-BE49-F238E27FC236}">
                  <a16:creationId xmlns:a16="http://schemas.microsoft.com/office/drawing/2014/main" id="{D5B05C65-449C-8DB4-BC38-FDA55DB20828}"/>
                </a:ext>
              </a:extLst>
            </p:cNvPr>
            <p:cNvSpPr/>
            <p:nvPr/>
          </p:nvSpPr>
          <p:spPr>
            <a:xfrm>
              <a:off x="851752" y="2556387"/>
              <a:ext cx="7206409" cy="3485575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5352606F-CE34-7EAE-D6FC-5F6DBC399A26}"/>
                </a:ext>
              </a:extLst>
            </p:cNvPr>
            <p:cNvGrpSpPr/>
            <p:nvPr/>
          </p:nvGrpSpPr>
          <p:grpSpPr>
            <a:xfrm>
              <a:off x="2832073" y="3379088"/>
              <a:ext cx="1413974" cy="1224163"/>
              <a:chOff x="6965912" y="3259114"/>
              <a:chExt cx="1413974" cy="1224163"/>
            </a:xfrm>
          </p:grpSpPr>
          <p:grpSp>
            <p:nvGrpSpPr>
              <p:cNvPr id="19" name="Group 29">
                <a:extLst>
                  <a:ext uri="{FF2B5EF4-FFF2-40B4-BE49-F238E27FC236}">
                    <a16:creationId xmlns:a16="http://schemas.microsoft.com/office/drawing/2014/main" id="{D4B77FCC-9E6F-6EAE-2965-FC7534EFF351}"/>
                  </a:ext>
                </a:extLst>
              </p:cNvPr>
              <p:cNvGrpSpPr/>
              <p:nvPr>
                <p:custDataLst>
                  <p:tags r:id="rId26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30" name="Rounded Rectangle 32">
                  <a:extLst>
                    <a:ext uri="{FF2B5EF4-FFF2-40B4-BE49-F238E27FC236}">
                      <a16:creationId xmlns:a16="http://schemas.microsoft.com/office/drawing/2014/main" id="{EF2D71A1-7E6E-D2E8-171E-E3EB9BADCA21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31" name="Rounded Rectangle 32">
                  <a:extLst>
                    <a:ext uri="{FF2B5EF4-FFF2-40B4-BE49-F238E27FC236}">
                      <a16:creationId xmlns:a16="http://schemas.microsoft.com/office/drawing/2014/main" id="{CFD11F17-B49C-7541-AC37-535A1D55BACD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32" name="Rounded Rectangle 32">
                  <a:extLst>
                    <a:ext uri="{FF2B5EF4-FFF2-40B4-BE49-F238E27FC236}">
                      <a16:creationId xmlns:a16="http://schemas.microsoft.com/office/drawing/2014/main" id="{798C1A3E-F481-148A-9631-A73A6AC8C5E0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26" name="Group 41">
                <a:extLst>
                  <a:ext uri="{FF2B5EF4-FFF2-40B4-BE49-F238E27FC236}">
                    <a16:creationId xmlns:a16="http://schemas.microsoft.com/office/drawing/2014/main" id="{58697E7C-4F4E-95AC-7952-B4FBBEE4134C}"/>
                  </a:ext>
                </a:extLst>
              </p:cNvPr>
              <p:cNvGrpSpPr/>
              <p:nvPr>
                <p:custDataLst>
                  <p:tags r:id="rId27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28" name="Rounded Rectangle 32">
                  <a:extLst>
                    <a:ext uri="{FF2B5EF4-FFF2-40B4-BE49-F238E27FC236}">
                      <a16:creationId xmlns:a16="http://schemas.microsoft.com/office/drawing/2014/main" id="{7246377F-04B8-62B7-1D3E-F11BA0669330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29" name="Picture 4" descr="ICON_VirtTriangle_flat_Q408.png">
                  <a:extLst>
                    <a:ext uri="{FF2B5EF4-FFF2-40B4-BE49-F238E27FC236}">
                      <a16:creationId xmlns:a16="http://schemas.microsoft.com/office/drawing/2014/main" id="{A96D016D-F6A5-9456-1DFA-90689C2EDC8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10" name="Picture 234">
                <a:extLst>
                  <a:ext uri="{FF2B5EF4-FFF2-40B4-BE49-F238E27FC236}">
                    <a16:creationId xmlns:a16="http://schemas.microsoft.com/office/drawing/2014/main" id="{8FEE7571-239D-14E6-D240-0A1EBD3F0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</p:spPr>
          </p:pic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48EF24CC-18F9-C698-4A84-6AABCF7CDB51}"/>
                </a:ext>
              </a:extLst>
            </p:cNvPr>
            <p:cNvGrpSpPr/>
            <p:nvPr/>
          </p:nvGrpSpPr>
          <p:grpSpPr>
            <a:xfrm>
              <a:off x="4347317" y="5364537"/>
              <a:ext cx="1876800" cy="329808"/>
              <a:chOff x="7251069" y="5873696"/>
              <a:chExt cx="3479592" cy="632005"/>
            </a:xfrm>
          </p:grpSpPr>
          <p:pic>
            <p:nvPicPr>
              <p:cNvPr id="53" name="Picture 48">
                <a:extLst>
                  <a:ext uri="{FF2B5EF4-FFF2-40B4-BE49-F238E27FC236}">
                    <a16:creationId xmlns:a16="http://schemas.microsoft.com/office/drawing/2014/main" id="{80F31161-1ADD-BCCC-E6F2-A4794090F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rcRect/>
              <a:stretch>
                <a:fillRect/>
              </a:stretch>
            </p:blipFill>
            <p:spPr>
              <a:xfrm>
                <a:off x="7251069" y="5873696"/>
                <a:ext cx="3479592" cy="632005"/>
              </a:xfrm>
              <a:prstGeom prst="rect">
                <a:avLst/>
              </a:prstGeom>
              <a:effectLst>
                <a:glow rad="825500">
                  <a:srgbClr val="0076CE">
                    <a:lumMod val="60000"/>
                    <a:lumOff val="40000"/>
                    <a:alpha val="15000"/>
                  </a:srgbClr>
                </a:glow>
              </a:effectLst>
            </p:spPr>
          </p:pic>
          <p:pic>
            <p:nvPicPr>
              <p:cNvPr id="54" name="Picture 13" descr="ICON_Storage_1up_Q308.png">
                <a:extLst>
                  <a:ext uri="{FF2B5EF4-FFF2-40B4-BE49-F238E27FC236}">
                    <a16:creationId xmlns:a16="http://schemas.microsoft.com/office/drawing/2014/main" id="{B5666051-BC1A-B383-9501-67C5DC675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76510" y="6030486"/>
                <a:ext cx="628710" cy="401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1320192-8BA7-0D62-5EA0-1562236DB8F3}"/>
                </a:ext>
              </a:extLst>
            </p:cNvPr>
            <p:cNvGrpSpPr/>
            <p:nvPr/>
          </p:nvGrpSpPr>
          <p:grpSpPr>
            <a:xfrm>
              <a:off x="4578730" y="3367740"/>
              <a:ext cx="1413974" cy="1224163"/>
              <a:chOff x="6965912" y="3259114"/>
              <a:chExt cx="1413974" cy="1224163"/>
            </a:xfrm>
          </p:grpSpPr>
          <p:grpSp>
            <p:nvGrpSpPr>
              <p:cNvPr id="60" name="Group 29">
                <a:extLst>
                  <a:ext uri="{FF2B5EF4-FFF2-40B4-BE49-F238E27FC236}">
                    <a16:creationId xmlns:a16="http://schemas.microsoft.com/office/drawing/2014/main" id="{AA201029-3223-B52A-AA4B-D4EA23ED194A}"/>
                  </a:ext>
                </a:extLst>
              </p:cNvPr>
              <p:cNvGrpSpPr/>
              <p:nvPr>
                <p:custDataLst>
                  <p:tags r:id="rId19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65" name="Rounded Rectangle 32">
                  <a:extLst>
                    <a:ext uri="{FF2B5EF4-FFF2-40B4-BE49-F238E27FC236}">
                      <a16:creationId xmlns:a16="http://schemas.microsoft.com/office/drawing/2014/main" id="{DA358345-5C81-F58E-2071-6A74D991D17A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66" name="Rounded Rectangle 32">
                  <a:extLst>
                    <a:ext uri="{FF2B5EF4-FFF2-40B4-BE49-F238E27FC236}">
                      <a16:creationId xmlns:a16="http://schemas.microsoft.com/office/drawing/2014/main" id="{5FECDF58-DBE3-E99B-B2B3-7BAACA265DB1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67" name="Rounded Rectangle 32">
                  <a:extLst>
                    <a:ext uri="{FF2B5EF4-FFF2-40B4-BE49-F238E27FC236}">
                      <a16:creationId xmlns:a16="http://schemas.microsoft.com/office/drawing/2014/main" id="{2E3A237F-5D45-76EC-944D-4980C4F9FA7A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61" name="Group 41">
                <a:extLst>
                  <a:ext uri="{FF2B5EF4-FFF2-40B4-BE49-F238E27FC236}">
                    <a16:creationId xmlns:a16="http://schemas.microsoft.com/office/drawing/2014/main" id="{9FF8A9B2-DCE1-3FEC-7423-9A32CDE139AE}"/>
                  </a:ext>
                </a:extLst>
              </p:cNvPr>
              <p:cNvGrpSpPr/>
              <p:nvPr>
                <p:custDataLst>
                  <p:tags r:id="rId20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63" name="Rounded Rectangle 32">
                  <a:extLst>
                    <a:ext uri="{FF2B5EF4-FFF2-40B4-BE49-F238E27FC236}">
                      <a16:creationId xmlns:a16="http://schemas.microsoft.com/office/drawing/2014/main" id="{0B13A69C-18A8-ABF5-A761-C8DE1C3B5BAD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64" name="Picture 4" descr="ICON_VirtTriangle_flat_Q408.png">
                  <a:extLst>
                    <a:ext uri="{FF2B5EF4-FFF2-40B4-BE49-F238E27FC236}">
                      <a16:creationId xmlns:a16="http://schemas.microsoft.com/office/drawing/2014/main" id="{7696DF90-EE03-89E0-570D-8F4F644673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62" name="Picture 234">
                <a:extLst>
                  <a:ext uri="{FF2B5EF4-FFF2-40B4-BE49-F238E27FC236}">
                    <a16:creationId xmlns:a16="http://schemas.microsoft.com/office/drawing/2014/main" id="{BB9626CE-0C06-8224-BD46-7C16B3938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</p:spPr>
          </p:pic>
        </p:grp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05B069AB-EFA1-3551-7C9A-0A289FAE7F6B}"/>
                </a:ext>
              </a:extLst>
            </p:cNvPr>
            <p:cNvGrpSpPr/>
            <p:nvPr/>
          </p:nvGrpSpPr>
          <p:grpSpPr>
            <a:xfrm>
              <a:off x="6348754" y="3383631"/>
              <a:ext cx="1413974" cy="1224163"/>
              <a:chOff x="6965912" y="3259114"/>
              <a:chExt cx="1413974" cy="1224163"/>
            </a:xfrm>
          </p:grpSpPr>
          <p:grpSp>
            <p:nvGrpSpPr>
              <p:cNvPr id="69" name="Group 29">
                <a:extLst>
                  <a:ext uri="{FF2B5EF4-FFF2-40B4-BE49-F238E27FC236}">
                    <a16:creationId xmlns:a16="http://schemas.microsoft.com/office/drawing/2014/main" id="{E7406111-3771-EC1F-13DE-505D1C4F2EE8}"/>
                  </a:ext>
                </a:extLst>
              </p:cNvPr>
              <p:cNvGrpSpPr/>
              <p:nvPr>
                <p:custDataLst>
                  <p:tags r:id="rId12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74" name="Rounded Rectangle 32">
                  <a:extLst>
                    <a:ext uri="{FF2B5EF4-FFF2-40B4-BE49-F238E27FC236}">
                      <a16:creationId xmlns:a16="http://schemas.microsoft.com/office/drawing/2014/main" id="{0C42DC63-1BC4-0C0E-D831-0ED8043C4CF4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75" name="Rounded Rectangle 32">
                  <a:extLst>
                    <a:ext uri="{FF2B5EF4-FFF2-40B4-BE49-F238E27FC236}">
                      <a16:creationId xmlns:a16="http://schemas.microsoft.com/office/drawing/2014/main" id="{63ECC8C5-A2D2-D277-9EC5-1F0BB241CAAC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76" name="Rounded Rectangle 32">
                  <a:extLst>
                    <a:ext uri="{FF2B5EF4-FFF2-40B4-BE49-F238E27FC236}">
                      <a16:creationId xmlns:a16="http://schemas.microsoft.com/office/drawing/2014/main" id="{B54E3184-5CD9-256E-5180-48CCBB2E7BB8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70" name="Group 41">
                <a:extLst>
                  <a:ext uri="{FF2B5EF4-FFF2-40B4-BE49-F238E27FC236}">
                    <a16:creationId xmlns:a16="http://schemas.microsoft.com/office/drawing/2014/main" id="{0E157C2B-4BA9-42A1-DD7D-DCC800B3D0BD}"/>
                  </a:ext>
                </a:extLst>
              </p:cNvPr>
              <p:cNvGrpSpPr/>
              <p:nvPr>
                <p:custDataLst>
                  <p:tags r:id="rId13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72" name="Rounded Rectangle 32">
                  <a:extLst>
                    <a:ext uri="{FF2B5EF4-FFF2-40B4-BE49-F238E27FC236}">
                      <a16:creationId xmlns:a16="http://schemas.microsoft.com/office/drawing/2014/main" id="{1F7F8335-4413-1805-E5BD-6F7268F75617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73" name="Picture 4" descr="ICON_VirtTriangle_flat_Q408.png">
                  <a:extLst>
                    <a:ext uri="{FF2B5EF4-FFF2-40B4-BE49-F238E27FC236}">
                      <a16:creationId xmlns:a16="http://schemas.microsoft.com/office/drawing/2014/main" id="{F6C41773-ECF2-1198-1644-1B3AFE25B34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71" name="Picture 234">
                <a:extLst>
                  <a:ext uri="{FF2B5EF4-FFF2-40B4-BE49-F238E27FC236}">
                    <a16:creationId xmlns:a16="http://schemas.microsoft.com/office/drawing/2014/main" id="{BC440B08-8E76-87B4-27CF-FA3A66E37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</p:spPr>
          </p:pic>
        </p:grpSp>
        <p:sp>
          <p:nvSpPr>
            <p:cNvPr id="77" name="左-右雙向箭號 76">
              <a:extLst>
                <a:ext uri="{FF2B5EF4-FFF2-40B4-BE49-F238E27FC236}">
                  <a16:creationId xmlns:a16="http://schemas.microsoft.com/office/drawing/2014/main" id="{019E7E90-A45B-351D-5456-585C77DA3A86}"/>
                </a:ext>
              </a:extLst>
            </p:cNvPr>
            <p:cNvSpPr/>
            <p:nvPr/>
          </p:nvSpPr>
          <p:spPr>
            <a:xfrm>
              <a:off x="4256573" y="3427429"/>
              <a:ext cx="296110" cy="180876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8" name="左-右雙向箭號 77">
              <a:extLst>
                <a:ext uri="{FF2B5EF4-FFF2-40B4-BE49-F238E27FC236}">
                  <a16:creationId xmlns:a16="http://schemas.microsoft.com/office/drawing/2014/main" id="{A87368AB-95CA-1DB6-18C2-B5A0B1A8125A}"/>
                </a:ext>
              </a:extLst>
            </p:cNvPr>
            <p:cNvSpPr/>
            <p:nvPr/>
          </p:nvSpPr>
          <p:spPr>
            <a:xfrm>
              <a:off x="6016437" y="3427463"/>
              <a:ext cx="296110" cy="180876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4" name="肘形接點 93">
              <a:extLst>
                <a:ext uri="{FF2B5EF4-FFF2-40B4-BE49-F238E27FC236}">
                  <a16:creationId xmlns:a16="http://schemas.microsoft.com/office/drawing/2014/main" id="{1C0C03F4-59F2-3C7E-F0C3-5B87C43CD116}"/>
                </a:ext>
              </a:extLst>
            </p:cNvPr>
            <p:cNvCxnSpPr>
              <a:stCxn id="10" idx="2"/>
              <a:endCxn id="53" idx="0"/>
            </p:cNvCxnSpPr>
            <p:nvPr/>
          </p:nvCxnSpPr>
          <p:spPr>
            <a:xfrm rot="16200000" flipH="1">
              <a:off x="4029127" y="4107947"/>
              <a:ext cx="761286" cy="1751894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肘形接點 94">
              <a:extLst>
                <a:ext uri="{FF2B5EF4-FFF2-40B4-BE49-F238E27FC236}">
                  <a16:creationId xmlns:a16="http://schemas.microsoft.com/office/drawing/2014/main" id="{0018D2DD-1639-EBC7-5F0E-19DE0A1BD550}"/>
                </a:ext>
              </a:extLst>
            </p:cNvPr>
            <p:cNvCxnSpPr>
              <a:cxnSpLocks/>
              <a:stCxn id="62" idx="2"/>
              <a:endCxn id="53" idx="0"/>
            </p:cNvCxnSpPr>
            <p:nvPr/>
          </p:nvCxnSpPr>
          <p:spPr>
            <a:xfrm rot="16200000" flipH="1">
              <a:off x="4896781" y="4975601"/>
              <a:ext cx="772634" cy="5237"/>
            </a:xfrm>
            <a:prstGeom prst="bentConnector3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肘形接點 97">
              <a:extLst>
                <a:ext uri="{FF2B5EF4-FFF2-40B4-BE49-F238E27FC236}">
                  <a16:creationId xmlns:a16="http://schemas.microsoft.com/office/drawing/2014/main" id="{B8537865-EA76-DC4E-237B-39965B926BD5}"/>
                </a:ext>
              </a:extLst>
            </p:cNvPr>
            <p:cNvCxnSpPr>
              <a:cxnSpLocks/>
              <a:stCxn id="71" idx="2"/>
              <a:endCxn id="53" idx="0"/>
            </p:cNvCxnSpPr>
            <p:nvPr/>
          </p:nvCxnSpPr>
          <p:spPr>
            <a:xfrm rot="5400000">
              <a:off x="5789740" y="4103772"/>
              <a:ext cx="756743" cy="1764787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圓角矩形 103">
              <a:extLst>
                <a:ext uri="{FF2B5EF4-FFF2-40B4-BE49-F238E27FC236}">
                  <a16:creationId xmlns:a16="http://schemas.microsoft.com/office/drawing/2014/main" id="{62BAB213-2FDF-AF39-F780-6BB0C53D50E9}"/>
                </a:ext>
              </a:extLst>
            </p:cNvPr>
            <p:cNvSpPr/>
            <p:nvPr/>
          </p:nvSpPr>
          <p:spPr>
            <a:xfrm>
              <a:off x="846801" y="2548091"/>
              <a:ext cx="1365223" cy="38318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原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K6A</a:t>
              </a:r>
            </a:p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虛擬主機系統</a:t>
              </a:r>
            </a:p>
          </p:txBody>
        </p: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CBCE1190-6A5C-99F9-AF87-87E8B8BF5E0B}"/>
                </a:ext>
              </a:extLst>
            </p:cNvPr>
            <p:cNvGrpSpPr/>
            <p:nvPr/>
          </p:nvGrpSpPr>
          <p:grpSpPr>
            <a:xfrm>
              <a:off x="1272900" y="3377808"/>
              <a:ext cx="1413974" cy="1224163"/>
              <a:chOff x="6965912" y="3259114"/>
              <a:chExt cx="1413974" cy="1224163"/>
            </a:xfrm>
          </p:grpSpPr>
          <p:grpSp>
            <p:nvGrpSpPr>
              <p:cNvPr id="118" name="Group 29">
                <a:extLst>
                  <a:ext uri="{FF2B5EF4-FFF2-40B4-BE49-F238E27FC236}">
                    <a16:creationId xmlns:a16="http://schemas.microsoft.com/office/drawing/2014/main" id="{21E6F9D2-458C-11A1-6BA1-52CA3E9EE8A7}"/>
                  </a:ext>
                </a:extLst>
              </p:cNvPr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123" name="Rounded Rectangle 32">
                  <a:extLst>
                    <a:ext uri="{FF2B5EF4-FFF2-40B4-BE49-F238E27FC236}">
                      <a16:creationId xmlns:a16="http://schemas.microsoft.com/office/drawing/2014/main" id="{660F2064-5B89-56FF-AE02-A03369BDED3E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124" name="Rounded Rectangle 32">
                  <a:extLst>
                    <a:ext uri="{FF2B5EF4-FFF2-40B4-BE49-F238E27FC236}">
                      <a16:creationId xmlns:a16="http://schemas.microsoft.com/office/drawing/2014/main" id="{330BC5C1-77D1-364A-ABBD-DFD69D0CBC67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125" name="Rounded Rectangle 32">
                  <a:extLst>
                    <a:ext uri="{FF2B5EF4-FFF2-40B4-BE49-F238E27FC236}">
                      <a16:creationId xmlns:a16="http://schemas.microsoft.com/office/drawing/2014/main" id="{DF5D58B2-4095-D772-7AA6-5F33B340EF60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119" name="Group 41">
                <a:extLst>
                  <a:ext uri="{FF2B5EF4-FFF2-40B4-BE49-F238E27FC236}">
                    <a16:creationId xmlns:a16="http://schemas.microsoft.com/office/drawing/2014/main" id="{1F50751C-39F1-D70F-791B-D71C9BF18655}"/>
                  </a:ext>
                </a:extLst>
              </p:cNvPr>
              <p:cNvGrpSpPr/>
              <p:nvPr>
                <p:custDataLst>
                  <p:tags r:id="rId6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121" name="Rounded Rectangle 32">
                  <a:extLst>
                    <a:ext uri="{FF2B5EF4-FFF2-40B4-BE49-F238E27FC236}">
                      <a16:creationId xmlns:a16="http://schemas.microsoft.com/office/drawing/2014/main" id="{95F180E6-1712-143D-DA09-5CFB8A66D2D1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122" name="Picture 4" descr="ICON_VirtTriangle_flat_Q408.png">
                  <a:extLst>
                    <a:ext uri="{FF2B5EF4-FFF2-40B4-BE49-F238E27FC236}">
                      <a16:creationId xmlns:a16="http://schemas.microsoft.com/office/drawing/2014/main" id="{BF46C467-FA65-AB19-4F94-F7F5EBBB27C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43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120" name="Picture 234">
                <a:extLst>
                  <a:ext uri="{FF2B5EF4-FFF2-40B4-BE49-F238E27FC236}">
                    <a16:creationId xmlns:a16="http://schemas.microsoft.com/office/drawing/2014/main" id="{9DC5B89A-B0FA-920B-1A1D-C906C759F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</p:spPr>
          </p:pic>
        </p:grp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C5E1F593-E49F-BAFB-AEF2-609EF2A87904}"/>
                </a:ext>
              </a:extLst>
            </p:cNvPr>
            <p:cNvSpPr txBox="1"/>
            <p:nvPr/>
          </p:nvSpPr>
          <p:spPr>
            <a:xfrm>
              <a:off x="1175564" y="4621469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Replication Node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F958258A-256B-62DA-9BB2-144FA686B760}"/>
                </a:ext>
              </a:extLst>
            </p:cNvPr>
            <p:cNvSpPr txBox="1"/>
            <p:nvPr/>
          </p:nvSpPr>
          <p:spPr>
            <a:xfrm>
              <a:off x="2704484" y="4620727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7A0FD3FD-4133-47D6-611F-9ECC483303A8}"/>
                </a:ext>
              </a:extLst>
            </p:cNvPr>
            <p:cNvSpPr txBox="1"/>
            <p:nvPr/>
          </p:nvSpPr>
          <p:spPr>
            <a:xfrm>
              <a:off x="4454956" y="4630087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79B8D077-AB91-84B9-CBE7-22597CDF36A4}"/>
                </a:ext>
              </a:extLst>
            </p:cNvPr>
            <p:cNvSpPr txBox="1"/>
            <p:nvPr/>
          </p:nvSpPr>
          <p:spPr>
            <a:xfrm>
              <a:off x="6226328" y="4620726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BD4EB2CC-A855-A68B-0EF3-E175B1C30F98}"/>
                </a:ext>
              </a:extLst>
            </p:cNvPr>
            <p:cNvSpPr txBox="1"/>
            <p:nvPr/>
          </p:nvSpPr>
          <p:spPr>
            <a:xfrm>
              <a:off x="4531535" y="5658781"/>
              <a:ext cx="1595532" cy="383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Share Storage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</a:t>
              </a:r>
              <a:r>
                <a:rPr lang="en-US" altLang="zh-TW" sz="1050" b="1" dirty="0" err="1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PowerStore</a:t>
              </a: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 1000T)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</p:grpSp>
      <p:sp>
        <p:nvSpPr>
          <p:cNvPr id="139" name="Rounded Rectangle 32">
            <a:extLst>
              <a:ext uri="{FF2B5EF4-FFF2-40B4-BE49-F238E27FC236}">
                <a16:creationId xmlns:a16="http://schemas.microsoft.com/office/drawing/2014/main" id="{9BCE122C-1AC3-8805-0576-7555E09F2855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550837" y="3775130"/>
            <a:ext cx="1053151" cy="276819"/>
          </a:xfrm>
          <a:prstGeom prst="roundRect">
            <a:avLst>
              <a:gd name="adj" fmla="val 8849"/>
            </a:avLst>
          </a:prstGeom>
          <a:solidFill>
            <a:schemeClr val="bg1">
              <a:lumMod val="75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dirty="0" err="1">
                <a:solidFill>
                  <a:schemeClr val="bg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rPr>
              <a:t>vCenter管理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6F627D99-76CE-9A64-344B-725531E61A05}"/>
              </a:ext>
            </a:extLst>
          </p:cNvPr>
          <p:cNvSpPr txBox="1"/>
          <p:nvPr/>
        </p:nvSpPr>
        <p:spPr>
          <a:xfrm>
            <a:off x="2951198" y="5998517"/>
            <a:ext cx="6545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VM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需能自動化進行最佳效能分配，並建置</a:t>
            </a:r>
            <a:r>
              <a:rPr lang="zh-TW" altLang="en-US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備援</a:t>
            </a:r>
            <a:r>
              <a:rPr lang="en-US" altLang="zh-TW" sz="1200" dirty="0" err="1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Vcenter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。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VM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範本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:Windows(2022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英文版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)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、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RHEL 9.x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版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VM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主機網路、</a:t>
            </a:r>
            <a:r>
              <a:rPr lang="zh-TW" altLang="en-US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線上即時移轉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切換需在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3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個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ping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內完成。硬體異常切換需在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15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分鐘內完成。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VM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資源需在所有系統建置完成後，能在單一主機故障下，仍有</a:t>
            </a:r>
            <a:r>
              <a:rPr lang="en-US" altLang="zh-TW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20%</a:t>
            </a:r>
            <a:r>
              <a:rPr lang="zh-TW" altLang="en-US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可配置資源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。</a:t>
            </a:r>
          </a:p>
        </p:txBody>
      </p:sp>
      <p:sp>
        <p:nvSpPr>
          <p:cNvPr id="13" name="弧形向上箭號 12">
            <a:extLst>
              <a:ext uri="{FF2B5EF4-FFF2-40B4-BE49-F238E27FC236}">
                <a16:creationId xmlns:a16="http://schemas.microsoft.com/office/drawing/2014/main" id="{25F302A4-F2A8-736E-EAC8-29DA05778CE3}"/>
              </a:ext>
            </a:extLst>
          </p:cNvPr>
          <p:cNvSpPr/>
          <p:nvPr/>
        </p:nvSpPr>
        <p:spPr>
          <a:xfrm flipH="1">
            <a:off x="2331804" y="4992987"/>
            <a:ext cx="747337" cy="244937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B717753-0FDD-FE3E-BCCC-9643DC91ED85}"/>
              </a:ext>
            </a:extLst>
          </p:cNvPr>
          <p:cNvSpPr txBox="1"/>
          <p:nvPr/>
        </p:nvSpPr>
        <p:spPr>
          <a:xfrm>
            <a:off x="2324018" y="5250826"/>
            <a:ext cx="10161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新細明體" panose="02020500000000000000" pitchFamily="18" charset="-120"/>
                <a:cs typeface="Oracle Sans Semi Bold" panose="020B0503020204020204" pitchFamily="34" charset="0"/>
              </a:rPr>
              <a:t>Replication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9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32">
            <a:extLst>
              <a:ext uri="{FF2B5EF4-FFF2-40B4-BE49-F238E27FC236}">
                <a16:creationId xmlns:a16="http://schemas.microsoft.com/office/drawing/2014/main" id="{9F8667C7-9D24-AD40-91FD-E0E0B9250EA7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012658" y="3550874"/>
            <a:ext cx="3796748" cy="1202142"/>
          </a:xfrm>
          <a:prstGeom prst="roundRect">
            <a:avLst>
              <a:gd name="adj" fmla="val 8849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WIP DB </a:t>
            </a:r>
          </a:p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(Oracle RAC)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61461B-D97A-B89E-760E-A96903A580DB}"/>
              </a:ext>
            </a:extLst>
          </p:cNvPr>
          <p:cNvSpPr txBox="1"/>
          <p:nvPr/>
        </p:nvSpPr>
        <p:spPr>
          <a:xfrm>
            <a:off x="1108664" y="1050518"/>
            <a:ext cx="84853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主機：</a:t>
            </a:r>
          </a:p>
          <a:p>
            <a:pPr lvl="1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新建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CAMSTAR MES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buFontTx/>
              <a:buChar char="-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新建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CAMSTAR MES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WIP,  ODS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等資料庫主機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WIP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Oralce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RAC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叢集資料庫架構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; ODS / Test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為單一架構資料庫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buFontTx/>
              <a:buChar char="-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可支援新式資料庫架構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(CDB/PDB)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</a:t>
            </a:r>
            <a:r>
              <a:rPr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AD4963-FD52-D7E1-F279-29952AB8CC88}"/>
              </a:ext>
            </a:extLst>
          </p:cNvPr>
          <p:cNvSpPr txBox="1"/>
          <p:nvPr/>
        </p:nvSpPr>
        <p:spPr>
          <a:xfrm>
            <a:off x="1080000" y="360000"/>
            <a:ext cx="609790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zh-TW" altLang="en-US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資料庫主機架構設計：</a:t>
            </a:r>
            <a:endParaRPr lang="en-US" altLang="zh-TW" sz="3200" b="1" dirty="0">
              <a:solidFill>
                <a:srgbClr val="0087A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85" name="Rounded Rectangle 32">
            <a:extLst>
              <a:ext uri="{FF2B5EF4-FFF2-40B4-BE49-F238E27FC236}">
                <a16:creationId xmlns:a16="http://schemas.microsoft.com/office/drawing/2014/main" id="{91AF48DD-B65D-2F3F-FB8D-29373E747B5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4289094" y="3902606"/>
            <a:ext cx="1413974" cy="666886"/>
          </a:xfrm>
          <a:prstGeom prst="roundRect">
            <a:avLst>
              <a:gd name="adj" fmla="val 8849"/>
            </a:avLst>
          </a:prstGeom>
          <a:solidFill>
            <a:srgbClr val="2695D3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Active Node 2</a:t>
            </a:r>
          </a:p>
        </p:txBody>
      </p:sp>
      <p:sp>
        <p:nvSpPr>
          <p:cNvPr id="91" name="圓角矩形 25">
            <a:extLst>
              <a:ext uri="{FF2B5EF4-FFF2-40B4-BE49-F238E27FC236}">
                <a16:creationId xmlns:a16="http://schemas.microsoft.com/office/drawing/2014/main" id="{C628A169-7F04-DA5B-2D86-BE428A40E911}"/>
              </a:ext>
            </a:extLst>
          </p:cNvPr>
          <p:cNvSpPr/>
          <p:nvPr/>
        </p:nvSpPr>
        <p:spPr>
          <a:xfrm>
            <a:off x="1144000" y="2750996"/>
            <a:ext cx="8714552" cy="230107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5" name="圓角矩形 104">
            <a:extLst>
              <a:ext uri="{FF2B5EF4-FFF2-40B4-BE49-F238E27FC236}">
                <a16:creationId xmlns:a16="http://schemas.microsoft.com/office/drawing/2014/main" id="{C5300147-D937-7847-1E2E-8575450695BF}"/>
              </a:ext>
            </a:extLst>
          </p:cNvPr>
          <p:cNvSpPr/>
          <p:nvPr/>
        </p:nvSpPr>
        <p:spPr>
          <a:xfrm>
            <a:off x="1122982" y="2733213"/>
            <a:ext cx="1369059" cy="301164"/>
          </a:xfrm>
          <a:prstGeom prst="round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新建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46DF16-100F-9437-6078-EC995D3DD342}"/>
              </a:ext>
            </a:extLst>
          </p:cNvPr>
          <p:cNvSpPr txBox="1"/>
          <p:nvPr/>
        </p:nvSpPr>
        <p:spPr>
          <a:xfrm>
            <a:off x="7352347" y="6275516"/>
            <a:ext cx="392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Note: </a:t>
            </a:r>
            <a:r>
              <a:rPr lang="zh-TW" altLang="en-US" sz="1200" dirty="0">
                <a:highlight>
                  <a:srgbClr val="FFFF00"/>
                </a:highlight>
              </a:rPr>
              <a:t>新</a:t>
            </a:r>
            <a:r>
              <a:rPr lang="en-US" altLang="zh-TW" sz="1200" dirty="0">
                <a:highlight>
                  <a:srgbClr val="FFFF00"/>
                </a:highlight>
              </a:rPr>
              <a:t>CAMSTAR MES </a:t>
            </a:r>
            <a:r>
              <a:rPr lang="zh-TW" altLang="en-US" sz="1200" dirty="0">
                <a:highlight>
                  <a:srgbClr val="FFFF00"/>
                </a:highlight>
              </a:rPr>
              <a:t>系統</a:t>
            </a:r>
            <a:r>
              <a:rPr lang="en-US" altLang="zh-TW" sz="1200" dirty="0">
                <a:highlight>
                  <a:srgbClr val="FFFF00"/>
                </a:highlight>
              </a:rPr>
              <a:t>, </a:t>
            </a:r>
            <a:r>
              <a:rPr lang="zh-TW" altLang="en-US" sz="1200" dirty="0">
                <a:highlight>
                  <a:srgbClr val="FFFF00"/>
                </a:highlight>
              </a:rPr>
              <a:t>預計於</a:t>
            </a:r>
            <a:r>
              <a:rPr lang="en-US" altLang="zh-TW" sz="1200" dirty="0">
                <a:highlight>
                  <a:srgbClr val="FFFF00"/>
                </a:highlight>
              </a:rPr>
              <a:t>2024/Q4</a:t>
            </a:r>
            <a:r>
              <a:rPr lang="zh-TW" altLang="en-US" sz="1200" dirty="0">
                <a:highlight>
                  <a:srgbClr val="FFFF00"/>
                </a:highlight>
              </a:rPr>
              <a:t> 支援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1EFF2B1-A121-7DC0-0212-C6DE27E55912}"/>
              </a:ext>
            </a:extLst>
          </p:cNvPr>
          <p:cNvGrpSpPr/>
          <p:nvPr/>
        </p:nvGrpSpPr>
        <p:grpSpPr>
          <a:xfrm>
            <a:off x="5250695" y="5318986"/>
            <a:ext cx="922559" cy="262467"/>
            <a:chOff x="3785419" y="3910766"/>
            <a:chExt cx="494080" cy="690731"/>
          </a:xfrm>
        </p:grpSpPr>
        <p:sp>
          <p:nvSpPr>
            <p:cNvPr id="7" name="磁片 6">
              <a:extLst>
                <a:ext uri="{FF2B5EF4-FFF2-40B4-BE49-F238E27FC236}">
                  <a16:creationId xmlns:a16="http://schemas.microsoft.com/office/drawing/2014/main" id="{FE568104-403F-FF78-5C46-9D8FF04BBE29}"/>
                </a:ext>
              </a:extLst>
            </p:cNvPr>
            <p:cNvSpPr/>
            <p:nvPr/>
          </p:nvSpPr>
          <p:spPr>
            <a:xfrm>
              <a:off x="3785419" y="4366177"/>
              <a:ext cx="494080" cy="23532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TW" altLang="en-US"/>
            </a:p>
          </p:txBody>
        </p:sp>
        <p:sp>
          <p:nvSpPr>
            <p:cNvPr id="9" name="磁片 8">
              <a:extLst>
                <a:ext uri="{FF2B5EF4-FFF2-40B4-BE49-F238E27FC236}">
                  <a16:creationId xmlns:a16="http://schemas.microsoft.com/office/drawing/2014/main" id="{8E012CB8-C5E9-B81E-B176-AA096BA4CF83}"/>
                </a:ext>
              </a:extLst>
            </p:cNvPr>
            <p:cNvSpPr/>
            <p:nvPr/>
          </p:nvSpPr>
          <p:spPr>
            <a:xfrm>
              <a:off x="3785419" y="4209188"/>
              <a:ext cx="494080" cy="23532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TW" altLang="en-US"/>
            </a:p>
          </p:txBody>
        </p:sp>
        <p:sp>
          <p:nvSpPr>
            <p:cNvPr id="13" name="磁片 12">
              <a:extLst>
                <a:ext uri="{FF2B5EF4-FFF2-40B4-BE49-F238E27FC236}">
                  <a16:creationId xmlns:a16="http://schemas.microsoft.com/office/drawing/2014/main" id="{A64B076C-C835-47E1-B75A-CC43FAB96024}"/>
                </a:ext>
              </a:extLst>
            </p:cNvPr>
            <p:cNvSpPr/>
            <p:nvPr/>
          </p:nvSpPr>
          <p:spPr>
            <a:xfrm>
              <a:off x="3785419" y="4067755"/>
              <a:ext cx="494080" cy="23532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TW" altLang="en-US"/>
            </a:p>
          </p:txBody>
        </p:sp>
        <p:sp>
          <p:nvSpPr>
            <p:cNvPr id="14" name="磁片 13">
              <a:extLst>
                <a:ext uri="{FF2B5EF4-FFF2-40B4-BE49-F238E27FC236}">
                  <a16:creationId xmlns:a16="http://schemas.microsoft.com/office/drawing/2014/main" id="{396B37EA-F1C4-ECBA-2CA0-D80B2B3BF294}"/>
                </a:ext>
              </a:extLst>
            </p:cNvPr>
            <p:cNvSpPr/>
            <p:nvPr/>
          </p:nvSpPr>
          <p:spPr>
            <a:xfrm>
              <a:off x="3785419" y="3910766"/>
              <a:ext cx="494080" cy="23532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TW" altLang="en-US"/>
            </a:p>
          </p:txBody>
        </p:sp>
      </p:grpSp>
      <p:sp>
        <p:nvSpPr>
          <p:cNvPr id="16" name="Rounded Rectangle 32">
            <a:extLst>
              <a:ext uri="{FF2B5EF4-FFF2-40B4-BE49-F238E27FC236}">
                <a16:creationId xmlns:a16="http://schemas.microsoft.com/office/drawing/2014/main" id="{45D751BB-9F6B-A60D-E4D1-8435F422F8DB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165657" y="3899937"/>
            <a:ext cx="1413974" cy="666886"/>
          </a:xfrm>
          <a:prstGeom prst="roundRect">
            <a:avLst>
              <a:gd name="adj" fmla="val 8849"/>
            </a:avLst>
          </a:prstGeom>
          <a:solidFill>
            <a:srgbClr val="2695D3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Active Node 1</a:t>
            </a: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2B031368-E7C4-38B6-5F4D-506D483B6252}"/>
              </a:ext>
            </a:extLst>
          </p:cNvPr>
          <p:cNvSpPr txBox="1"/>
          <p:nvPr/>
        </p:nvSpPr>
        <p:spPr>
          <a:xfrm>
            <a:off x="2106860" y="4836239"/>
            <a:ext cx="1595532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05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(Dell R940)</a:t>
            </a:r>
            <a:endParaRPr kumimoji="0" lang="en-US" altLang="zh-TW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37DF208-8934-221A-9CFD-CE3D1DB8E1DB}"/>
              </a:ext>
            </a:extLst>
          </p:cNvPr>
          <p:cNvSpPr txBox="1"/>
          <p:nvPr/>
        </p:nvSpPr>
        <p:spPr>
          <a:xfrm>
            <a:off x="4230233" y="4839681"/>
            <a:ext cx="1595532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05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(Dell R940)</a:t>
            </a:r>
            <a:endParaRPr kumimoji="0" lang="en-US" altLang="zh-TW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0E711B-82D0-EED5-650D-146C93B14D19}"/>
              </a:ext>
            </a:extLst>
          </p:cNvPr>
          <p:cNvSpPr/>
          <p:nvPr/>
        </p:nvSpPr>
        <p:spPr>
          <a:xfrm>
            <a:off x="2012658" y="3177989"/>
            <a:ext cx="5729925" cy="2145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(PROD) Service Network</a:t>
            </a:r>
            <a:r>
              <a:rPr kumimoji="1" lang="zh-TW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E834A450-DF39-FD03-A39E-E7DEB9EBF55D}"/>
              </a:ext>
            </a:extLst>
          </p:cNvPr>
          <p:cNvCxnSpPr>
            <a:cxnSpLocks/>
            <a:stCxn id="22" idx="2"/>
            <a:endCxn id="16" idx="0"/>
          </p:cNvCxnSpPr>
          <p:nvPr/>
        </p:nvCxnSpPr>
        <p:spPr>
          <a:xfrm rot="5400000">
            <a:off x="3621428" y="2643744"/>
            <a:ext cx="507410" cy="2004977"/>
          </a:xfrm>
          <a:prstGeom prst="bentConnector3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8">
            <a:extLst>
              <a:ext uri="{FF2B5EF4-FFF2-40B4-BE49-F238E27FC236}">
                <a16:creationId xmlns:a16="http://schemas.microsoft.com/office/drawing/2014/main" id="{A73F21BB-9DF1-0E00-B2E1-5E5C89CAE00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764668" y="5572097"/>
            <a:ext cx="1876800" cy="329808"/>
          </a:xfrm>
          <a:prstGeom prst="rect">
            <a:avLst/>
          </a:prstGeom>
          <a:effectLst>
            <a:glow rad="825500">
              <a:srgbClr val="0076CE">
                <a:lumMod val="60000"/>
                <a:lumOff val="40000"/>
                <a:alpha val="15000"/>
              </a:srgbClr>
            </a:glow>
          </a:effectLst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70E4569E-D1BF-8253-3DFC-2BA1D2628CEE}"/>
              </a:ext>
            </a:extLst>
          </p:cNvPr>
          <p:cNvSpPr txBox="1"/>
          <p:nvPr/>
        </p:nvSpPr>
        <p:spPr>
          <a:xfrm>
            <a:off x="4948886" y="5866341"/>
            <a:ext cx="1595532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Share Storage</a:t>
            </a:r>
          </a:p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(Dell </a:t>
            </a:r>
            <a:r>
              <a:rPr lang="en-US" altLang="zh-TW" sz="1050" b="1" dirty="0" err="1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PowerStore</a:t>
            </a:r>
            <a:r>
              <a:rPr lang="en-US" altLang="zh-TW" sz="105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 1000T)</a:t>
            </a:r>
            <a:endParaRPr kumimoji="0" lang="en-US" altLang="zh-TW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racle Sans Semi Bold" panose="020B0503020204020204" pitchFamily="34" charset="0"/>
              <a:ea typeface="+mn-ea"/>
              <a:cs typeface="Oracle Sans Semi Bold" panose="020B0503020204020204" pitchFamily="34" charset="0"/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96F205F7-85FA-5058-1A0B-C11628FF543F}"/>
              </a:ext>
            </a:extLst>
          </p:cNvPr>
          <p:cNvCxnSpPr>
            <a:cxnSpLocks/>
            <a:stCxn id="34" idx="0"/>
            <a:endCxn id="84" idx="2"/>
          </p:cNvCxnSpPr>
          <p:nvPr/>
        </p:nvCxnSpPr>
        <p:spPr>
          <a:xfrm rot="16200000" flipV="1">
            <a:off x="3911920" y="3780949"/>
            <a:ext cx="735857" cy="2846440"/>
          </a:xfrm>
          <a:prstGeom prst="bentConnector3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F2844636-619D-FF52-AF35-632652DA02CD}"/>
              </a:ext>
            </a:extLst>
          </p:cNvPr>
          <p:cNvCxnSpPr>
            <a:cxnSpLocks/>
            <a:stCxn id="34" idx="0"/>
            <a:endCxn id="20" idx="2"/>
          </p:cNvCxnSpPr>
          <p:nvPr/>
        </p:nvCxnSpPr>
        <p:spPr>
          <a:xfrm rot="16200000" flipV="1">
            <a:off x="4975328" y="4844356"/>
            <a:ext cx="732415" cy="7230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圓角矩形 25">
            <a:extLst>
              <a:ext uri="{FF2B5EF4-FFF2-40B4-BE49-F238E27FC236}">
                <a16:creationId xmlns:a16="http://schemas.microsoft.com/office/drawing/2014/main" id="{D12AF781-87BB-0C91-ACEC-FD6D61E9D84B}"/>
              </a:ext>
            </a:extLst>
          </p:cNvPr>
          <p:cNvSpPr/>
          <p:nvPr/>
        </p:nvSpPr>
        <p:spPr>
          <a:xfrm>
            <a:off x="1144000" y="5099093"/>
            <a:ext cx="8714552" cy="119817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214EB3A-EAEB-A1E1-4B95-2B6DCD6128C5}"/>
              </a:ext>
            </a:extLst>
          </p:cNvPr>
          <p:cNvSpPr/>
          <p:nvPr/>
        </p:nvSpPr>
        <p:spPr>
          <a:xfrm>
            <a:off x="2314551" y="4109035"/>
            <a:ext cx="1169473" cy="1831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Instance 1</a:t>
            </a:r>
            <a:endParaRPr kumimoji="1" lang="zh-TW" altLang="en-US" sz="10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AF207A5-37FA-4B84-C7E7-10BFF52E095C}"/>
              </a:ext>
            </a:extLst>
          </p:cNvPr>
          <p:cNvSpPr/>
          <p:nvPr/>
        </p:nvSpPr>
        <p:spPr>
          <a:xfrm>
            <a:off x="2314551" y="4320293"/>
            <a:ext cx="1169473" cy="1831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Instance 2</a:t>
            </a:r>
            <a:endParaRPr kumimoji="1" lang="zh-TW" altLang="en-US" sz="10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1C7BCE0-0176-BD6D-DE7E-1131F3210742}"/>
              </a:ext>
            </a:extLst>
          </p:cNvPr>
          <p:cNvSpPr/>
          <p:nvPr/>
        </p:nvSpPr>
        <p:spPr>
          <a:xfrm>
            <a:off x="4407222" y="4111863"/>
            <a:ext cx="1169473" cy="1831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Instance 1</a:t>
            </a:r>
            <a:endParaRPr kumimoji="1" lang="zh-TW" altLang="en-US" sz="10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6095DCF-57B1-7D34-0B23-FB05DDBDBA97}"/>
              </a:ext>
            </a:extLst>
          </p:cNvPr>
          <p:cNvSpPr/>
          <p:nvPr/>
        </p:nvSpPr>
        <p:spPr>
          <a:xfrm>
            <a:off x="4407222" y="4323121"/>
            <a:ext cx="1169473" cy="1831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Instance 2</a:t>
            </a:r>
            <a:endParaRPr kumimoji="1" lang="zh-TW" altLang="en-US" sz="1000" dirty="0"/>
          </a:p>
        </p:txBody>
      </p:sp>
      <p:pic>
        <p:nvPicPr>
          <p:cNvPr id="84" name="Picture 234">
            <a:extLst>
              <a:ext uri="{FF2B5EF4-FFF2-40B4-BE49-F238E27FC236}">
                <a16:creationId xmlns:a16="http://schemas.microsoft.com/office/drawing/2014/main" id="{F07519B9-6830-594F-5D05-60D70233EB6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9667" y="4419967"/>
            <a:ext cx="1273921" cy="416273"/>
          </a:xfrm>
          <a:prstGeom prst="rect">
            <a:avLst/>
          </a:prstGeom>
        </p:spPr>
      </p:pic>
      <p:pic>
        <p:nvPicPr>
          <p:cNvPr id="20" name="Picture 234">
            <a:extLst>
              <a:ext uri="{FF2B5EF4-FFF2-40B4-BE49-F238E27FC236}">
                <a16:creationId xmlns:a16="http://schemas.microsoft.com/office/drawing/2014/main" id="{D52C41B1-CFE5-CFC7-5616-187AE2B647F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43040" y="4423409"/>
            <a:ext cx="1273921" cy="416273"/>
          </a:xfrm>
          <a:prstGeom prst="rect">
            <a:avLst/>
          </a:prstGeom>
        </p:spPr>
      </p:pic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4461F06-68EC-634B-E086-39F23500DAAF}"/>
              </a:ext>
            </a:extLst>
          </p:cNvPr>
          <p:cNvCxnSpPr>
            <a:stCxn id="85" idx="1"/>
            <a:endCxn id="16" idx="3"/>
          </p:cNvCxnSpPr>
          <p:nvPr/>
        </p:nvCxnSpPr>
        <p:spPr>
          <a:xfrm flipH="1" flipV="1">
            <a:off x="3579631" y="4233380"/>
            <a:ext cx="709463" cy="2669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7B7D01E-5651-0DB5-33FE-07EB9C0B03FA}"/>
              </a:ext>
            </a:extLst>
          </p:cNvPr>
          <p:cNvSpPr txBox="1"/>
          <p:nvPr/>
        </p:nvSpPr>
        <p:spPr>
          <a:xfrm>
            <a:off x="3382605" y="4199868"/>
            <a:ext cx="1093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Private</a:t>
            </a:r>
          </a:p>
          <a:p>
            <a:pPr algn="ctr"/>
            <a:r>
              <a:rPr lang="en-US" altLang="zh-TW" sz="800" b="1" dirty="0">
                <a:solidFill>
                  <a:schemeClr val="accent4">
                    <a:lumMod val="75000"/>
                  </a:schemeClr>
                </a:solidFill>
                <a:latin typeface="Oracle Sans Semi Bold" panose="020B0503020204020204" pitchFamily="34" charset="0"/>
              </a:rPr>
              <a:t>Network</a:t>
            </a:r>
            <a:endParaRPr lang="zh-TW" altLang="en-US" sz="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A3E220CC-AAB4-300A-37E3-2A99F35C7567}"/>
              </a:ext>
            </a:extLst>
          </p:cNvPr>
          <p:cNvSpPr/>
          <p:nvPr/>
        </p:nvSpPr>
        <p:spPr>
          <a:xfrm>
            <a:off x="1122983" y="5085162"/>
            <a:ext cx="1369059" cy="2538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 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磁碟系統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6C0742B-CDCC-59BD-4B01-4FA5E79E2597}"/>
              </a:ext>
            </a:extLst>
          </p:cNvPr>
          <p:cNvGrpSpPr/>
          <p:nvPr/>
        </p:nvGrpSpPr>
        <p:grpSpPr>
          <a:xfrm>
            <a:off x="5958300" y="3550874"/>
            <a:ext cx="1784283" cy="1514829"/>
            <a:chOff x="5958300" y="3550874"/>
            <a:chExt cx="1784283" cy="1514829"/>
          </a:xfrm>
        </p:grpSpPr>
        <p:sp>
          <p:nvSpPr>
            <p:cNvPr id="100" name="Rounded Rectangle 32">
              <a:extLst>
                <a:ext uri="{FF2B5EF4-FFF2-40B4-BE49-F238E27FC236}">
                  <a16:creationId xmlns:a16="http://schemas.microsoft.com/office/drawing/2014/main" id="{A90CD034-A017-1337-A77A-8F7F237DEE4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5958300" y="3550874"/>
              <a:ext cx="1784283" cy="1202142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ODS  DB </a:t>
              </a:r>
            </a:p>
          </p:txBody>
        </p:sp>
        <p:sp>
          <p:nvSpPr>
            <p:cNvPr id="90" name="Rounded Rectangle 32">
              <a:extLst>
                <a:ext uri="{FF2B5EF4-FFF2-40B4-BE49-F238E27FC236}">
                  <a16:creationId xmlns:a16="http://schemas.microsoft.com/office/drawing/2014/main" id="{535EC6FA-349F-E750-DC7A-782E7529AF6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6095446" y="3891644"/>
              <a:ext cx="1413974" cy="666886"/>
            </a:xfrm>
            <a:prstGeom prst="roundRect">
              <a:avLst>
                <a:gd name="adj" fmla="val 8849"/>
              </a:avLst>
            </a:prstGeom>
            <a:solidFill>
              <a:srgbClr val="2695D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DB </a:t>
              </a: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5B1890D7-97F0-C9E2-3B3D-E7F2FA37F2C8}"/>
                </a:ext>
              </a:extLst>
            </p:cNvPr>
            <p:cNvSpPr txBox="1"/>
            <p:nvPr/>
          </p:nvSpPr>
          <p:spPr>
            <a:xfrm>
              <a:off x="6036649" y="4827946"/>
              <a:ext cx="1595532" cy="23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R940)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A67DFA6B-7ADD-28D1-05CD-D518602231D7}"/>
                </a:ext>
              </a:extLst>
            </p:cNvPr>
            <p:cNvSpPr/>
            <p:nvPr/>
          </p:nvSpPr>
          <p:spPr>
            <a:xfrm>
              <a:off x="6244340" y="4100742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1</a:t>
              </a:r>
              <a:endParaRPr kumimoji="1" lang="zh-TW" altLang="en-US" sz="1000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49191082-C06B-9CBC-0D28-13409BED26DE}"/>
                </a:ext>
              </a:extLst>
            </p:cNvPr>
            <p:cNvSpPr/>
            <p:nvPr/>
          </p:nvSpPr>
          <p:spPr>
            <a:xfrm>
              <a:off x="6244340" y="4312000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2</a:t>
              </a:r>
              <a:endParaRPr kumimoji="1" lang="zh-TW" altLang="en-US" sz="1000" dirty="0"/>
            </a:p>
          </p:txBody>
        </p:sp>
        <p:pic>
          <p:nvPicPr>
            <p:cNvPr id="99" name="Picture 234">
              <a:extLst>
                <a:ext uri="{FF2B5EF4-FFF2-40B4-BE49-F238E27FC236}">
                  <a16:creationId xmlns:a16="http://schemas.microsoft.com/office/drawing/2014/main" id="{8630DD56-D4B3-83F2-7EEB-9D783A21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9456" y="4411674"/>
              <a:ext cx="1273921" cy="416273"/>
            </a:xfrm>
            <a:prstGeom prst="rect">
              <a:avLst/>
            </a:prstGeom>
          </p:spPr>
        </p:pic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5F221F0A-D862-4F0E-DA10-2CDD2E304DA7}"/>
              </a:ext>
            </a:extLst>
          </p:cNvPr>
          <p:cNvGrpSpPr/>
          <p:nvPr/>
        </p:nvGrpSpPr>
        <p:grpSpPr>
          <a:xfrm>
            <a:off x="7809714" y="3564903"/>
            <a:ext cx="1784283" cy="1514829"/>
            <a:chOff x="5918544" y="3550874"/>
            <a:chExt cx="1784283" cy="1514829"/>
          </a:xfrm>
        </p:grpSpPr>
        <p:sp>
          <p:nvSpPr>
            <p:cNvPr id="106" name="Rounded Rectangle 32">
              <a:extLst>
                <a:ext uri="{FF2B5EF4-FFF2-40B4-BE49-F238E27FC236}">
                  <a16:creationId xmlns:a16="http://schemas.microsoft.com/office/drawing/2014/main" id="{B5490E7B-C54A-E7FD-209F-20736EB8AB3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5918544" y="3550874"/>
              <a:ext cx="1784283" cy="1202142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Test  DB </a:t>
              </a:r>
            </a:p>
          </p:txBody>
        </p:sp>
        <p:sp>
          <p:nvSpPr>
            <p:cNvPr id="107" name="Rounded Rectangle 32">
              <a:extLst>
                <a:ext uri="{FF2B5EF4-FFF2-40B4-BE49-F238E27FC236}">
                  <a16:creationId xmlns:a16="http://schemas.microsoft.com/office/drawing/2014/main" id="{47B3E2CA-0DD5-E08B-3F96-00D6E9A48C8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6095446" y="3891644"/>
              <a:ext cx="1413974" cy="666886"/>
            </a:xfrm>
            <a:prstGeom prst="roundRect">
              <a:avLst>
                <a:gd name="adj" fmla="val 8849"/>
              </a:avLst>
            </a:prstGeom>
            <a:solidFill>
              <a:srgbClr val="2695D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DB </a:t>
              </a: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E7B42961-A00A-F21B-4DB5-F2205A972357}"/>
                </a:ext>
              </a:extLst>
            </p:cNvPr>
            <p:cNvSpPr txBox="1"/>
            <p:nvPr/>
          </p:nvSpPr>
          <p:spPr>
            <a:xfrm>
              <a:off x="6036649" y="4827946"/>
              <a:ext cx="1595532" cy="23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R940)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9C5C1251-3DF4-FCBF-F4F7-07CADD069867}"/>
                </a:ext>
              </a:extLst>
            </p:cNvPr>
            <p:cNvSpPr/>
            <p:nvPr/>
          </p:nvSpPr>
          <p:spPr>
            <a:xfrm>
              <a:off x="6244340" y="4100742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1</a:t>
              </a:r>
              <a:endParaRPr kumimoji="1" lang="zh-TW" altLang="en-US" sz="1000" dirty="0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0E943FC-5029-B4DC-6003-FE5D33926067}"/>
                </a:ext>
              </a:extLst>
            </p:cNvPr>
            <p:cNvSpPr/>
            <p:nvPr/>
          </p:nvSpPr>
          <p:spPr>
            <a:xfrm>
              <a:off x="6244340" y="4312000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2</a:t>
              </a:r>
              <a:endParaRPr kumimoji="1" lang="zh-TW" altLang="en-US" sz="1000" dirty="0"/>
            </a:p>
          </p:txBody>
        </p:sp>
        <p:pic>
          <p:nvPicPr>
            <p:cNvPr id="111" name="Picture 234">
              <a:extLst>
                <a:ext uri="{FF2B5EF4-FFF2-40B4-BE49-F238E27FC236}">
                  <a16:creationId xmlns:a16="http://schemas.microsoft.com/office/drawing/2014/main" id="{7A39BBA1-0D1D-11B3-DB3A-5403FDEC6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9456" y="4411674"/>
              <a:ext cx="1273921" cy="416273"/>
            </a:xfrm>
            <a:prstGeom prst="rect">
              <a:avLst/>
            </a:prstGeom>
          </p:spPr>
        </p:pic>
      </p:grpSp>
      <p:cxnSp>
        <p:nvCxnSpPr>
          <p:cNvPr id="116" name="肘形接點 115">
            <a:extLst>
              <a:ext uri="{FF2B5EF4-FFF2-40B4-BE49-F238E27FC236}">
                <a16:creationId xmlns:a16="http://schemas.microsoft.com/office/drawing/2014/main" id="{543E51E1-9257-3DAE-BF2A-8020EB0E8B47}"/>
              </a:ext>
            </a:extLst>
          </p:cNvPr>
          <p:cNvCxnSpPr>
            <a:cxnSpLocks/>
            <a:stCxn id="22" idx="2"/>
            <a:endCxn id="85" idx="0"/>
          </p:cNvCxnSpPr>
          <p:nvPr/>
        </p:nvCxnSpPr>
        <p:spPr>
          <a:xfrm rot="16200000" flipH="1">
            <a:off x="4681812" y="3588336"/>
            <a:ext cx="510079" cy="11846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肘形接點 137">
            <a:extLst>
              <a:ext uri="{FF2B5EF4-FFF2-40B4-BE49-F238E27FC236}">
                <a16:creationId xmlns:a16="http://schemas.microsoft.com/office/drawing/2014/main" id="{AD5B0458-9A84-1008-DFFF-CE61D1BFFC42}"/>
              </a:ext>
            </a:extLst>
          </p:cNvPr>
          <p:cNvCxnSpPr>
            <a:cxnSpLocks/>
            <a:stCxn id="22" idx="2"/>
            <a:endCxn id="90" idx="0"/>
          </p:cNvCxnSpPr>
          <p:nvPr/>
        </p:nvCxnSpPr>
        <p:spPr>
          <a:xfrm rot="16200000" flipH="1">
            <a:off x="5590469" y="2679679"/>
            <a:ext cx="499117" cy="19248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矩形 143">
            <a:extLst>
              <a:ext uri="{FF2B5EF4-FFF2-40B4-BE49-F238E27FC236}">
                <a16:creationId xmlns:a16="http://schemas.microsoft.com/office/drawing/2014/main" id="{3CC5AFA3-F519-92D8-476A-62E1E5766925}"/>
              </a:ext>
            </a:extLst>
          </p:cNvPr>
          <p:cNvSpPr/>
          <p:nvPr/>
        </p:nvSpPr>
        <p:spPr>
          <a:xfrm>
            <a:off x="7811350" y="3180634"/>
            <a:ext cx="1763485" cy="2118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(Test) Service Network</a:t>
            </a:r>
            <a:r>
              <a:rPr kumimoji="1" lang="zh-TW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45" name="肘形接點 144">
            <a:extLst>
              <a:ext uri="{FF2B5EF4-FFF2-40B4-BE49-F238E27FC236}">
                <a16:creationId xmlns:a16="http://schemas.microsoft.com/office/drawing/2014/main" id="{ADC81849-AD4F-FAB8-6037-55BF4215387B}"/>
              </a:ext>
            </a:extLst>
          </p:cNvPr>
          <p:cNvCxnSpPr>
            <a:cxnSpLocks/>
            <a:stCxn id="144" idx="2"/>
            <a:endCxn id="107" idx="0"/>
          </p:cNvCxnSpPr>
          <p:nvPr/>
        </p:nvCxnSpPr>
        <p:spPr>
          <a:xfrm rot="16200000" flipH="1">
            <a:off x="8436775" y="3648844"/>
            <a:ext cx="513147" cy="5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肘形接點 147">
            <a:extLst>
              <a:ext uri="{FF2B5EF4-FFF2-40B4-BE49-F238E27FC236}">
                <a16:creationId xmlns:a16="http://schemas.microsoft.com/office/drawing/2014/main" id="{C7153A4F-6803-85B9-7CB2-64E6EBC92A15}"/>
              </a:ext>
            </a:extLst>
          </p:cNvPr>
          <p:cNvCxnSpPr>
            <a:cxnSpLocks/>
            <a:stCxn id="34" idx="0"/>
            <a:endCxn id="99" idx="2"/>
          </p:cNvCxnSpPr>
          <p:nvPr/>
        </p:nvCxnSpPr>
        <p:spPr>
          <a:xfrm rot="5400000" flipH="1" flipV="1">
            <a:off x="5872667" y="4658348"/>
            <a:ext cx="744150" cy="108334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619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61461B-D97A-B89E-760E-A96903A580DB}"/>
              </a:ext>
            </a:extLst>
          </p:cNvPr>
          <p:cNvSpPr txBox="1"/>
          <p:nvPr/>
        </p:nvSpPr>
        <p:spPr>
          <a:xfrm>
            <a:off x="924339" y="1159862"/>
            <a:ext cx="7645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  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備份系統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整合並接受原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K6-A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之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PowerProtect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Data Manager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備份系統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AD4963-FD52-D7E1-F279-29952AB8CC88}"/>
              </a:ext>
            </a:extLst>
          </p:cNvPr>
          <p:cNvSpPr txBox="1"/>
          <p:nvPr/>
        </p:nvSpPr>
        <p:spPr>
          <a:xfrm>
            <a:off x="1080000" y="360000"/>
            <a:ext cx="609790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</a:pPr>
            <a:r>
              <a:rPr lang="zh-TW" altLang="en-US" sz="3200" b="1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備份系統架構設計：</a:t>
            </a:r>
            <a:endParaRPr lang="en-US" altLang="zh-TW" sz="3200" b="1" dirty="0">
              <a:solidFill>
                <a:srgbClr val="0087A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7702CCE4-FC9A-AB6A-1899-05E5C38D55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8491" y="5356943"/>
            <a:ext cx="792070" cy="548356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E14C7FD6-400F-802B-D2D9-096C74C0568D}"/>
              </a:ext>
            </a:extLst>
          </p:cNvPr>
          <p:cNvSpPr/>
          <p:nvPr/>
        </p:nvSpPr>
        <p:spPr>
          <a:xfrm>
            <a:off x="4854009" y="5844096"/>
            <a:ext cx="2410342" cy="231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200" b="1" dirty="0" err="1">
                <a:solidFill>
                  <a:schemeClr val="tx1"/>
                </a:solidFill>
              </a:rPr>
              <a:t>PowerProtect</a:t>
            </a:r>
            <a:r>
              <a:rPr kumimoji="1" lang="en" altLang="zh-TW" sz="1200" b="1" dirty="0">
                <a:solidFill>
                  <a:schemeClr val="tx1"/>
                </a:solidFill>
              </a:rPr>
              <a:t> Data Manager </a:t>
            </a:r>
          </a:p>
        </p:txBody>
      </p: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B51EBC00-989C-2BD0-2171-782D946F9FBE}"/>
              </a:ext>
            </a:extLst>
          </p:cNvPr>
          <p:cNvGrpSpPr/>
          <p:nvPr/>
        </p:nvGrpSpPr>
        <p:grpSpPr>
          <a:xfrm>
            <a:off x="998562" y="1890026"/>
            <a:ext cx="10194876" cy="2585279"/>
            <a:chOff x="998562" y="2136360"/>
            <a:chExt cx="10194876" cy="2585279"/>
          </a:xfrm>
        </p:grpSpPr>
        <p:sp>
          <p:nvSpPr>
            <p:cNvPr id="92" name="Rounded Rectangle 32">
              <a:extLst>
                <a:ext uri="{FF2B5EF4-FFF2-40B4-BE49-F238E27FC236}">
                  <a16:creationId xmlns:a16="http://schemas.microsoft.com/office/drawing/2014/main" id="{20B1DEF9-9650-1B02-9F75-70B9E652DCC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9234100" y="2625697"/>
              <a:ext cx="1701105" cy="674407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 </a:t>
              </a:r>
            </a:p>
          </p:txBody>
        </p: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BB5B261F-B25E-C64D-A966-3E91908E25E4}"/>
                </a:ext>
              </a:extLst>
            </p:cNvPr>
            <p:cNvGrpSpPr/>
            <p:nvPr/>
          </p:nvGrpSpPr>
          <p:grpSpPr>
            <a:xfrm>
              <a:off x="9386818" y="2989147"/>
              <a:ext cx="1413974" cy="1224163"/>
              <a:chOff x="6965912" y="3259114"/>
              <a:chExt cx="1413974" cy="1224163"/>
            </a:xfrm>
          </p:grpSpPr>
          <p:grpSp>
            <p:nvGrpSpPr>
              <p:cNvPr id="82" name="Group 29">
                <a:extLst>
                  <a:ext uri="{FF2B5EF4-FFF2-40B4-BE49-F238E27FC236}">
                    <a16:creationId xmlns:a16="http://schemas.microsoft.com/office/drawing/2014/main" id="{8F1F89FF-D61E-42DE-FAC7-AE05359DB16D}"/>
                  </a:ext>
                </a:extLst>
              </p:cNvPr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6965912" y="3259114"/>
                <a:ext cx="1413974" cy="276818"/>
                <a:chOff x="2031486" y="3577793"/>
                <a:chExt cx="1047394" cy="310189"/>
              </a:xfrm>
            </p:grpSpPr>
            <p:sp>
              <p:nvSpPr>
                <p:cNvPr id="87" name="Rounded Rectangle 32">
                  <a:extLst>
                    <a:ext uri="{FF2B5EF4-FFF2-40B4-BE49-F238E27FC236}">
                      <a16:creationId xmlns:a16="http://schemas.microsoft.com/office/drawing/2014/main" id="{59A4064D-9AEC-F004-59EF-29965D3F9E55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203148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88" name="Rounded Rectangle 32">
                  <a:extLst>
                    <a:ext uri="{FF2B5EF4-FFF2-40B4-BE49-F238E27FC236}">
                      <a16:creationId xmlns:a16="http://schemas.microsoft.com/office/drawing/2014/main" id="{33CB8FA8-BB8B-96D1-0BF7-63154DAB92CF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39899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  <p:sp>
              <p:nvSpPr>
                <p:cNvPr id="89" name="Rounded Rectangle 32">
                  <a:extLst>
                    <a:ext uri="{FF2B5EF4-FFF2-40B4-BE49-F238E27FC236}">
                      <a16:creationId xmlns:a16="http://schemas.microsoft.com/office/drawing/2014/main" id="{6B8A9A46-D2A7-674C-664B-68A7741A13C0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2757756" y="3577793"/>
                  <a:ext cx="321124" cy="310189"/>
                </a:xfrm>
                <a:prstGeom prst="roundRect">
                  <a:avLst>
                    <a:gd name="adj" fmla="val 7230"/>
                  </a:avLst>
                </a:prstGeom>
                <a:solidFill>
                  <a:schemeClr val="bg1">
                    <a:alpha val="64000"/>
                  </a:schemeClr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48006" rIns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695D3"/>
                      </a:solidFill>
                      <a:effectLst/>
                      <a:uLnTx/>
                      <a:uFillTx/>
                      <a:latin typeface="Oracle Sans"/>
                      <a:ea typeface="+mn-ea"/>
                      <a:cs typeface="+mn-cs"/>
                    </a:rPr>
                    <a:t>VM</a:t>
                  </a:r>
                </a:p>
              </p:txBody>
            </p:sp>
          </p:grpSp>
          <p:grpSp>
            <p:nvGrpSpPr>
              <p:cNvPr id="83" name="Group 41">
                <a:extLst>
                  <a:ext uri="{FF2B5EF4-FFF2-40B4-BE49-F238E27FC236}">
                    <a16:creationId xmlns:a16="http://schemas.microsoft.com/office/drawing/2014/main" id="{27959E59-FDC1-0F0A-4279-1E3F971B2A9E}"/>
                  </a:ext>
                </a:extLst>
              </p:cNvPr>
              <p:cNvGrpSpPr/>
              <p:nvPr>
                <p:custDataLst>
                  <p:tags r:id="rId10"/>
                </p:custDataLst>
              </p:nvPr>
            </p:nvGrpSpPr>
            <p:grpSpPr>
              <a:xfrm>
                <a:off x="6965912" y="3620042"/>
                <a:ext cx="1413974" cy="726714"/>
                <a:chOff x="1965434" y="4461526"/>
                <a:chExt cx="943805" cy="814322"/>
              </a:xfrm>
            </p:grpSpPr>
            <p:sp>
              <p:nvSpPr>
                <p:cNvPr id="85" name="Rounded Rectangle 32">
                  <a:extLst>
                    <a:ext uri="{FF2B5EF4-FFF2-40B4-BE49-F238E27FC236}">
                      <a16:creationId xmlns:a16="http://schemas.microsoft.com/office/drawing/2014/main" id="{91AF48DD-B65D-2F3F-FB8D-29373E747B57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1965434" y="4461526"/>
                  <a:ext cx="943805" cy="391754"/>
                </a:xfrm>
                <a:prstGeom prst="roundRect">
                  <a:avLst>
                    <a:gd name="adj" fmla="val 8849"/>
                  </a:avLst>
                </a:prstGeom>
                <a:solidFill>
                  <a:srgbClr val="2695D3"/>
                </a:solidFill>
                <a:ln w="1270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CFBFA"/>
                      </a:solidFill>
                      <a:effectLst/>
                      <a:uLnTx/>
                      <a:uFillTx/>
                      <a:latin typeface="Oracle Sans Semi Bold" panose="020B0503020204020204" pitchFamily="34" charset="0"/>
                      <a:ea typeface="+mn-ea"/>
                      <a:cs typeface="Oracle Sans Semi Bold" panose="020B0503020204020204" pitchFamily="34" charset="0"/>
                    </a:rPr>
                    <a:t>VMware vSphere </a:t>
                  </a:r>
                </a:p>
              </p:txBody>
            </p:sp>
            <p:pic>
              <p:nvPicPr>
                <p:cNvPr id="86" name="Picture 4" descr="ICON_VirtTriangle_flat_Q408.png">
                  <a:extLst>
                    <a:ext uri="{FF2B5EF4-FFF2-40B4-BE49-F238E27FC236}">
                      <a16:creationId xmlns:a16="http://schemas.microsoft.com/office/drawing/2014/main" id="{063FD737-E6B3-EDA3-C006-C4CBE07CE9E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8">
                  <a:alphaModFix amt="65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aturation sat="107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81031" y="4853280"/>
                  <a:ext cx="903858" cy="422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</p:grpSp>
          <p:pic>
            <p:nvPicPr>
              <p:cNvPr id="84" name="Picture 234">
                <a:extLst>
                  <a:ext uri="{FF2B5EF4-FFF2-40B4-BE49-F238E27FC236}">
                    <a16:creationId xmlns:a16="http://schemas.microsoft.com/office/drawing/2014/main" id="{F07519B9-6830-594F-5D05-60D70233E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030701" y="4067004"/>
                <a:ext cx="1273921" cy="41627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2B031368-E7C4-38B6-5F4D-506D483B6252}"/>
                </a:ext>
              </a:extLst>
            </p:cNvPr>
            <p:cNvSpPr txBox="1"/>
            <p:nvPr/>
          </p:nvSpPr>
          <p:spPr>
            <a:xfrm>
              <a:off x="9338800" y="4213309"/>
              <a:ext cx="1595532" cy="383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Compute Node</a:t>
              </a:r>
            </a:p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R750)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105" name="圓角矩形 104">
              <a:extLst>
                <a:ext uri="{FF2B5EF4-FFF2-40B4-BE49-F238E27FC236}">
                  <a16:creationId xmlns:a16="http://schemas.microsoft.com/office/drawing/2014/main" id="{C5300147-D937-7847-1E2E-8575450695BF}"/>
                </a:ext>
              </a:extLst>
            </p:cNvPr>
            <p:cNvSpPr/>
            <p:nvPr/>
          </p:nvSpPr>
          <p:spPr>
            <a:xfrm>
              <a:off x="9222309" y="2288455"/>
              <a:ext cx="1763484" cy="301164"/>
            </a:xfrm>
            <a:prstGeom prst="round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新建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K6B</a:t>
              </a:r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虛擬主機系統</a:t>
              </a:r>
            </a:p>
          </p:txBody>
        </p:sp>
        <p:sp>
          <p:nvSpPr>
            <p:cNvPr id="4" name="Rounded Rectangle 32">
              <a:extLst>
                <a:ext uri="{FF2B5EF4-FFF2-40B4-BE49-F238E27FC236}">
                  <a16:creationId xmlns:a16="http://schemas.microsoft.com/office/drawing/2014/main" id="{0B10CF4D-D869-8740-78CB-F200183CD27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1277954" y="2936238"/>
              <a:ext cx="3796748" cy="1202142"/>
            </a:xfrm>
            <a:prstGeom prst="roundRect">
              <a:avLst>
                <a:gd name="adj" fmla="val 88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WIP DB 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(Oracle RAC)</a:t>
              </a:r>
            </a:p>
          </p:txBody>
        </p:sp>
        <p:sp>
          <p:nvSpPr>
            <p:cNvPr id="6" name="Rounded Rectangle 32">
              <a:extLst>
                <a:ext uri="{FF2B5EF4-FFF2-40B4-BE49-F238E27FC236}">
                  <a16:creationId xmlns:a16="http://schemas.microsoft.com/office/drawing/2014/main" id="{2FDAEF7B-1A00-6F95-4B5E-7855715049F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3554390" y="3287970"/>
              <a:ext cx="1413974" cy="666886"/>
            </a:xfrm>
            <a:prstGeom prst="roundRect">
              <a:avLst>
                <a:gd name="adj" fmla="val 8849"/>
              </a:avLst>
            </a:prstGeom>
            <a:solidFill>
              <a:srgbClr val="2695D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Active Node 2</a:t>
              </a:r>
            </a:p>
          </p:txBody>
        </p:sp>
        <p:sp>
          <p:nvSpPr>
            <p:cNvPr id="7" name="圓角矩形 25">
              <a:extLst>
                <a:ext uri="{FF2B5EF4-FFF2-40B4-BE49-F238E27FC236}">
                  <a16:creationId xmlns:a16="http://schemas.microsoft.com/office/drawing/2014/main" id="{2F3C6010-7248-0AE5-5A2B-C1EDEB0100FE}"/>
                </a:ext>
              </a:extLst>
            </p:cNvPr>
            <p:cNvSpPr/>
            <p:nvPr/>
          </p:nvSpPr>
          <p:spPr>
            <a:xfrm>
              <a:off x="998562" y="2136360"/>
              <a:ext cx="10194876" cy="2585279"/>
            </a:xfrm>
            <a:prstGeom prst="roundRect">
              <a:avLst>
                <a:gd name="adj" fmla="val 21946"/>
              </a:avLst>
            </a:prstGeom>
            <a:noFill/>
            <a:ln w="38100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8688DDEC-877C-1408-4003-3101C690608E}"/>
                </a:ext>
              </a:extLst>
            </p:cNvPr>
            <p:cNvSpPr/>
            <p:nvPr/>
          </p:nvSpPr>
          <p:spPr>
            <a:xfrm>
              <a:off x="4664668" y="2273209"/>
              <a:ext cx="1369059" cy="301164"/>
            </a:xfrm>
            <a:prstGeom prst="round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新建</a:t>
              </a:r>
              <a:r>
                <a:rPr kumimoji="1" lang="en-US" altLang="zh-TW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K6B</a:t>
              </a:r>
              <a:r>
                <a:rPr kumimoji="1" lang="zh-TW" altLang="en-US" sz="12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資料庫</a:t>
              </a:r>
            </a:p>
          </p:txBody>
        </p:sp>
        <p:sp>
          <p:nvSpPr>
            <p:cNvPr id="9" name="Rounded Rectangle 32">
              <a:extLst>
                <a:ext uri="{FF2B5EF4-FFF2-40B4-BE49-F238E27FC236}">
                  <a16:creationId xmlns:a16="http://schemas.microsoft.com/office/drawing/2014/main" id="{534D6FD4-D7A6-C60B-6D00-7FBBD202F68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1430953" y="3285301"/>
              <a:ext cx="1413974" cy="666886"/>
            </a:xfrm>
            <a:prstGeom prst="roundRect">
              <a:avLst>
                <a:gd name="adj" fmla="val 8849"/>
              </a:avLst>
            </a:prstGeom>
            <a:solidFill>
              <a:srgbClr val="2695D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Active Node 1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ECEFC78-CE64-16C4-58C6-81016F1C40BD}"/>
                </a:ext>
              </a:extLst>
            </p:cNvPr>
            <p:cNvSpPr/>
            <p:nvPr/>
          </p:nvSpPr>
          <p:spPr>
            <a:xfrm>
              <a:off x="1277954" y="2563353"/>
              <a:ext cx="5729925" cy="2145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(PROD) Service Network</a:t>
              </a:r>
              <a:r>
                <a:rPr kumimoji="1" lang="zh-TW" altLang="en-US" sz="12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12" name="肘形接點 11">
              <a:extLst>
                <a:ext uri="{FF2B5EF4-FFF2-40B4-BE49-F238E27FC236}">
                  <a16:creationId xmlns:a16="http://schemas.microsoft.com/office/drawing/2014/main" id="{179261F0-6574-051F-D5BD-9EF3D45E4B2F}"/>
                </a:ext>
              </a:extLst>
            </p:cNvPr>
            <p:cNvCxnSpPr>
              <a:cxnSpLocks/>
              <a:stCxn id="11" idx="2"/>
              <a:endCxn id="9" idx="0"/>
            </p:cNvCxnSpPr>
            <p:nvPr/>
          </p:nvCxnSpPr>
          <p:spPr>
            <a:xfrm rot="5400000">
              <a:off x="2886724" y="2029108"/>
              <a:ext cx="507410" cy="2004977"/>
            </a:xfrm>
            <a:prstGeom prst="bentConnector3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80070E2-2840-4EB6-EA25-4D4815D6FB78}"/>
                </a:ext>
              </a:extLst>
            </p:cNvPr>
            <p:cNvSpPr/>
            <p:nvPr/>
          </p:nvSpPr>
          <p:spPr>
            <a:xfrm>
              <a:off x="1579847" y="3494399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1</a:t>
              </a:r>
              <a:endParaRPr kumimoji="1" lang="zh-TW" altLang="en-US" sz="10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3D4EE63-0756-D008-5544-F5332A8D0C9D}"/>
                </a:ext>
              </a:extLst>
            </p:cNvPr>
            <p:cNvSpPr/>
            <p:nvPr/>
          </p:nvSpPr>
          <p:spPr>
            <a:xfrm>
              <a:off x="1579847" y="3705657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2</a:t>
              </a:r>
              <a:endParaRPr kumimoji="1" lang="zh-TW" altLang="en-US" sz="10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E4B3CB6-EE98-686C-5728-C6C0E470AE3F}"/>
                </a:ext>
              </a:extLst>
            </p:cNvPr>
            <p:cNvSpPr/>
            <p:nvPr/>
          </p:nvSpPr>
          <p:spPr>
            <a:xfrm>
              <a:off x="3672518" y="3497227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1</a:t>
              </a:r>
              <a:endParaRPr kumimoji="1" lang="zh-TW" altLang="en-US" sz="10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5A4071F-BF21-16AE-D298-8D13B7C76F1E}"/>
                </a:ext>
              </a:extLst>
            </p:cNvPr>
            <p:cNvSpPr/>
            <p:nvPr/>
          </p:nvSpPr>
          <p:spPr>
            <a:xfrm>
              <a:off x="3672518" y="3708485"/>
              <a:ext cx="1169473" cy="18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/>
                <a:t>Instance 2</a:t>
              </a:r>
              <a:endParaRPr kumimoji="1" lang="zh-TW" altLang="en-US" sz="1000" dirty="0"/>
            </a:p>
          </p:txBody>
        </p:sp>
        <p:pic>
          <p:nvPicPr>
            <p:cNvPr id="17" name="Picture 234">
              <a:extLst>
                <a:ext uri="{FF2B5EF4-FFF2-40B4-BE49-F238E27FC236}">
                  <a16:creationId xmlns:a16="http://schemas.microsoft.com/office/drawing/2014/main" id="{6A28D207-6E7C-79C3-E85D-01410BFF7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4963" y="3805331"/>
              <a:ext cx="1273921" cy="416273"/>
            </a:xfrm>
            <a:prstGeom prst="rect">
              <a:avLst/>
            </a:prstGeom>
          </p:spPr>
        </p:pic>
        <p:pic>
          <p:nvPicPr>
            <p:cNvPr id="18" name="Picture 234">
              <a:extLst>
                <a:ext uri="{FF2B5EF4-FFF2-40B4-BE49-F238E27FC236}">
                  <a16:creationId xmlns:a16="http://schemas.microsoft.com/office/drawing/2014/main" id="{169E5AD1-C0D1-C5BA-88F7-C6A14B7E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08336" y="3808773"/>
              <a:ext cx="1273921" cy="416273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33F869A-91F4-0BFE-EB02-3E111776E43C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2844927" y="3618744"/>
              <a:ext cx="709463" cy="2669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AB2E09B-FA76-A055-F77E-899A38F03AD3}"/>
                </a:ext>
              </a:extLst>
            </p:cNvPr>
            <p:cNvSpPr txBox="1"/>
            <p:nvPr/>
          </p:nvSpPr>
          <p:spPr>
            <a:xfrm>
              <a:off x="2647901" y="3585232"/>
              <a:ext cx="10932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TW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Private</a:t>
              </a:r>
            </a:p>
            <a:p>
              <a:pPr algn="ctr"/>
              <a:r>
                <a:rPr lang="en-US" altLang="zh-TW" sz="800" b="1" dirty="0">
                  <a:solidFill>
                    <a:schemeClr val="accent4">
                      <a:lumMod val="75000"/>
                    </a:schemeClr>
                  </a:solidFill>
                  <a:latin typeface="Oracle Sans Semi Bold" panose="020B0503020204020204" pitchFamily="34" charset="0"/>
                </a:rPr>
                <a:t>Network</a:t>
              </a:r>
              <a:endParaRPr lang="zh-TW" altLang="en-US" sz="8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75237C96-8D3A-17CD-BFA5-E072C0AB2EC1}"/>
                </a:ext>
              </a:extLst>
            </p:cNvPr>
            <p:cNvGrpSpPr/>
            <p:nvPr/>
          </p:nvGrpSpPr>
          <p:grpSpPr>
            <a:xfrm>
              <a:off x="5223596" y="2936238"/>
              <a:ext cx="1784283" cy="1514829"/>
              <a:chOff x="5958300" y="3550874"/>
              <a:chExt cx="1784283" cy="1514829"/>
            </a:xfrm>
          </p:grpSpPr>
          <p:sp>
            <p:nvSpPr>
              <p:cNvPr id="23" name="Rounded Rectangle 32">
                <a:extLst>
                  <a:ext uri="{FF2B5EF4-FFF2-40B4-BE49-F238E27FC236}">
                    <a16:creationId xmlns:a16="http://schemas.microsoft.com/office/drawing/2014/main" id="{866646FB-8B4B-9C05-FF21-F94721E7AA5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958300" y="3550874"/>
                <a:ext cx="1784283" cy="1202142"/>
              </a:xfrm>
              <a:prstGeom prst="roundRect">
                <a:avLst>
                  <a:gd name="adj" fmla="val 8849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ODS  DB </a:t>
                </a:r>
              </a:p>
            </p:txBody>
          </p:sp>
          <p:sp>
            <p:nvSpPr>
              <p:cNvPr id="24" name="Rounded Rectangle 32">
                <a:extLst>
                  <a:ext uri="{FF2B5EF4-FFF2-40B4-BE49-F238E27FC236}">
                    <a16:creationId xmlns:a16="http://schemas.microsoft.com/office/drawing/2014/main" id="{483CFD0F-2F69-70DA-168C-947A16DC576B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095446" y="3891644"/>
                <a:ext cx="1413974" cy="666886"/>
              </a:xfrm>
              <a:prstGeom prst="roundRect">
                <a:avLst>
                  <a:gd name="adj" fmla="val 8849"/>
                </a:avLst>
              </a:prstGeom>
              <a:solidFill>
                <a:srgbClr val="2695D3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BF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DB 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474597B-0423-2C69-A633-3C5B0619768B}"/>
                  </a:ext>
                </a:extLst>
              </p:cNvPr>
              <p:cNvSpPr txBox="1"/>
              <p:nvPr/>
            </p:nvSpPr>
            <p:spPr>
              <a:xfrm>
                <a:off x="6036649" y="4827946"/>
                <a:ext cx="1595532" cy="237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TW" sz="1050" b="1" dirty="0">
                    <a:latin typeface="Oracle Sans Semi Bold" panose="020B0503020204020204" pitchFamily="34" charset="0"/>
                    <a:cs typeface="Oracle Sans Semi Bold" panose="020B0503020204020204" pitchFamily="34" charset="0"/>
                  </a:rPr>
                  <a:t>(Dell R940)</a:t>
                </a:r>
                <a:endPara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4E3ECEE-D5EA-6F10-2832-F9E9EC5241F2}"/>
                  </a:ext>
                </a:extLst>
              </p:cNvPr>
              <p:cNvSpPr/>
              <p:nvPr/>
            </p:nvSpPr>
            <p:spPr>
              <a:xfrm>
                <a:off x="6244340" y="4100742"/>
                <a:ext cx="1169473" cy="1831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000" dirty="0"/>
                  <a:t>Instance 1</a:t>
                </a:r>
                <a:endParaRPr kumimoji="1" lang="zh-TW" altLang="en-US" sz="1000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ABC1203-40B3-7108-21C1-74CBFDBFB7CE}"/>
                  </a:ext>
                </a:extLst>
              </p:cNvPr>
              <p:cNvSpPr/>
              <p:nvPr/>
            </p:nvSpPr>
            <p:spPr>
              <a:xfrm>
                <a:off x="6244340" y="4312000"/>
                <a:ext cx="1169473" cy="1831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000" dirty="0"/>
                  <a:t>Instance 2</a:t>
                </a:r>
                <a:endParaRPr kumimoji="1" lang="zh-TW" altLang="en-US" sz="1000" dirty="0"/>
              </a:p>
            </p:txBody>
          </p:sp>
          <p:pic>
            <p:nvPicPr>
              <p:cNvPr id="34" name="Picture 234">
                <a:extLst>
                  <a:ext uri="{FF2B5EF4-FFF2-40B4-BE49-F238E27FC236}">
                    <a16:creationId xmlns:a16="http://schemas.microsoft.com/office/drawing/2014/main" id="{9F74C89E-AA0F-CD1E-FADD-15D13307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49456" y="4411674"/>
                <a:ext cx="1273921" cy="416273"/>
              </a:xfrm>
              <a:prstGeom prst="rect">
                <a:avLst/>
              </a:prstGeom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5629096-6396-EEAF-CA8D-4EBF14E52BC1}"/>
                </a:ext>
              </a:extLst>
            </p:cNvPr>
            <p:cNvGrpSpPr/>
            <p:nvPr/>
          </p:nvGrpSpPr>
          <p:grpSpPr>
            <a:xfrm>
              <a:off x="7075010" y="2950267"/>
              <a:ext cx="1784283" cy="1514829"/>
              <a:chOff x="5918544" y="3550874"/>
              <a:chExt cx="1784283" cy="1514829"/>
            </a:xfrm>
          </p:grpSpPr>
          <p:sp>
            <p:nvSpPr>
              <p:cNvPr id="36" name="Rounded Rectangle 32">
                <a:extLst>
                  <a:ext uri="{FF2B5EF4-FFF2-40B4-BE49-F238E27FC236}">
                    <a16:creationId xmlns:a16="http://schemas.microsoft.com/office/drawing/2014/main" id="{B7E920EA-7593-9F20-FAD5-F4C88312855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5918544" y="3550874"/>
                <a:ext cx="1784283" cy="1202142"/>
              </a:xfrm>
              <a:prstGeom prst="roundRect">
                <a:avLst>
                  <a:gd name="adj" fmla="val 8849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Test  DB </a:t>
                </a:r>
              </a:p>
            </p:txBody>
          </p:sp>
          <p:sp>
            <p:nvSpPr>
              <p:cNvPr id="37" name="Rounded Rectangle 32">
                <a:extLst>
                  <a:ext uri="{FF2B5EF4-FFF2-40B4-BE49-F238E27FC236}">
                    <a16:creationId xmlns:a16="http://schemas.microsoft.com/office/drawing/2014/main" id="{1EF8932D-96B0-715B-D401-CA3CBA296CE1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095446" y="3891644"/>
                <a:ext cx="1413974" cy="666886"/>
              </a:xfrm>
              <a:prstGeom prst="roundRect">
                <a:avLst>
                  <a:gd name="adj" fmla="val 8849"/>
                </a:avLst>
              </a:prstGeom>
              <a:solidFill>
                <a:srgbClr val="2695D3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t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BF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DB </a:t>
                </a: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09E75D0-455C-D579-A6B9-FD0252857272}"/>
                  </a:ext>
                </a:extLst>
              </p:cNvPr>
              <p:cNvSpPr txBox="1"/>
              <p:nvPr/>
            </p:nvSpPr>
            <p:spPr>
              <a:xfrm>
                <a:off x="6036649" y="4827946"/>
                <a:ext cx="1595532" cy="237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TW" sz="1050" b="1" dirty="0">
                    <a:latin typeface="Oracle Sans Semi Bold" panose="020B0503020204020204" pitchFamily="34" charset="0"/>
                    <a:cs typeface="Oracle Sans Semi Bold" panose="020B0503020204020204" pitchFamily="34" charset="0"/>
                  </a:rPr>
                  <a:t>(Dell R940)</a:t>
                </a:r>
                <a:endPara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493282C-DF0E-22D4-BCDE-6970890268A2}"/>
                  </a:ext>
                </a:extLst>
              </p:cNvPr>
              <p:cNvSpPr/>
              <p:nvPr/>
            </p:nvSpPr>
            <p:spPr>
              <a:xfrm>
                <a:off x="6244340" y="4100742"/>
                <a:ext cx="1169473" cy="1831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000" dirty="0"/>
                  <a:t>Instance 1</a:t>
                </a:r>
                <a:endParaRPr kumimoji="1" lang="zh-TW" altLang="en-US" sz="1000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F21C652-1823-8B6C-2D24-5AF13BCEA736}"/>
                  </a:ext>
                </a:extLst>
              </p:cNvPr>
              <p:cNvSpPr/>
              <p:nvPr/>
            </p:nvSpPr>
            <p:spPr>
              <a:xfrm>
                <a:off x="6244340" y="4312000"/>
                <a:ext cx="1169473" cy="1831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000" dirty="0"/>
                  <a:t>Instance 2</a:t>
                </a:r>
                <a:endParaRPr kumimoji="1" lang="zh-TW" altLang="en-US" sz="1000" dirty="0"/>
              </a:p>
            </p:txBody>
          </p:sp>
          <p:pic>
            <p:nvPicPr>
              <p:cNvPr id="41" name="Picture 234">
                <a:extLst>
                  <a:ext uri="{FF2B5EF4-FFF2-40B4-BE49-F238E27FC236}">
                    <a16:creationId xmlns:a16="http://schemas.microsoft.com/office/drawing/2014/main" id="{B74610FA-5187-6471-98C1-67D5B1FBB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49456" y="4411674"/>
                <a:ext cx="1273921" cy="416273"/>
              </a:xfrm>
              <a:prstGeom prst="rect">
                <a:avLst/>
              </a:prstGeom>
            </p:spPr>
          </p:pic>
        </p:grpSp>
        <p:cxnSp>
          <p:nvCxnSpPr>
            <p:cNvPr id="42" name="肘形接點 41">
              <a:extLst>
                <a:ext uri="{FF2B5EF4-FFF2-40B4-BE49-F238E27FC236}">
                  <a16:creationId xmlns:a16="http://schemas.microsoft.com/office/drawing/2014/main" id="{E96D3A05-8F27-D12B-E297-916A0DC022A6}"/>
                </a:ext>
              </a:extLst>
            </p:cNvPr>
            <p:cNvCxnSpPr>
              <a:cxnSpLocks/>
              <a:stCxn id="11" idx="2"/>
              <a:endCxn id="6" idx="0"/>
            </p:cNvCxnSpPr>
            <p:nvPr/>
          </p:nvCxnSpPr>
          <p:spPr>
            <a:xfrm rot="16200000" flipH="1">
              <a:off x="3947108" y="2973700"/>
              <a:ext cx="510079" cy="118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肘形接點 42">
              <a:extLst>
                <a:ext uri="{FF2B5EF4-FFF2-40B4-BE49-F238E27FC236}">
                  <a16:creationId xmlns:a16="http://schemas.microsoft.com/office/drawing/2014/main" id="{63062F60-1F29-12BB-8124-A6D30FE401B6}"/>
                </a:ext>
              </a:extLst>
            </p:cNvPr>
            <p:cNvCxnSpPr>
              <a:cxnSpLocks/>
              <a:stCxn id="11" idx="2"/>
              <a:endCxn id="24" idx="0"/>
            </p:cNvCxnSpPr>
            <p:nvPr/>
          </p:nvCxnSpPr>
          <p:spPr>
            <a:xfrm rot="16200000" flipH="1">
              <a:off x="4855765" y="2065043"/>
              <a:ext cx="499117" cy="19248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2E77BAC-C11B-E0E4-683B-E581124F78B6}"/>
                </a:ext>
              </a:extLst>
            </p:cNvPr>
            <p:cNvSpPr/>
            <p:nvPr/>
          </p:nvSpPr>
          <p:spPr>
            <a:xfrm>
              <a:off x="7076646" y="2565998"/>
              <a:ext cx="1763485" cy="2118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(Test) Service Network</a:t>
              </a:r>
              <a:r>
                <a:rPr kumimoji="1" lang="zh-TW" altLang="en-US" sz="1200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5" name="肘形接點 44">
              <a:extLst>
                <a:ext uri="{FF2B5EF4-FFF2-40B4-BE49-F238E27FC236}">
                  <a16:creationId xmlns:a16="http://schemas.microsoft.com/office/drawing/2014/main" id="{577B5B1E-713E-ADE9-8007-B51542DAB8E5}"/>
                </a:ext>
              </a:extLst>
            </p:cNvPr>
            <p:cNvCxnSpPr>
              <a:cxnSpLocks/>
              <a:stCxn id="44" idx="2"/>
              <a:endCxn id="37" idx="0"/>
            </p:cNvCxnSpPr>
            <p:nvPr/>
          </p:nvCxnSpPr>
          <p:spPr>
            <a:xfrm rot="16200000" flipH="1">
              <a:off x="7702071" y="3034208"/>
              <a:ext cx="513147" cy="51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0F562E8-B144-1184-2E06-9E50D1044C18}"/>
                </a:ext>
              </a:extLst>
            </p:cNvPr>
            <p:cNvSpPr txBox="1"/>
            <p:nvPr/>
          </p:nvSpPr>
          <p:spPr>
            <a:xfrm>
              <a:off x="3460712" y="4202098"/>
              <a:ext cx="1595532" cy="23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R940)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F78F4BE7-4930-FA6E-339B-5242A85A1A22}"/>
                </a:ext>
              </a:extLst>
            </p:cNvPr>
            <p:cNvSpPr txBox="1"/>
            <p:nvPr/>
          </p:nvSpPr>
          <p:spPr>
            <a:xfrm>
              <a:off x="1347219" y="4203946"/>
              <a:ext cx="1595532" cy="23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050" b="1" dirty="0">
                  <a:latin typeface="Oracle Sans Semi Bold" panose="020B0503020204020204" pitchFamily="34" charset="0"/>
                  <a:cs typeface="Oracle Sans Semi Bold" panose="020B0503020204020204" pitchFamily="34" charset="0"/>
                </a:rPr>
                <a:t>(Dell R940)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endParaRPr>
            </a:p>
          </p:txBody>
        </p:sp>
      </p:grpSp>
      <p:pic>
        <p:nvPicPr>
          <p:cNvPr id="142" name="圖片 141">
            <a:extLst>
              <a:ext uri="{FF2B5EF4-FFF2-40B4-BE49-F238E27FC236}">
                <a16:creationId xmlns:a16="http://schemas.microsoft.com/office/drawing/2014/main" id="{AD2918C1-46AF-8246-5DAE-88B52BE228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12093" y="5428091"/>
            <a:ext cx="1288255" cy="340926"/>
          </a:xfrm>
          <a:prstGeom prst="rect">
            <a:avLst/>
          </a:prstGeom>
        </p:spPr>
      </p:pic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FC532B35-E01F-FFDE-2BDF-374DCAC2E64A}"/>
              </a:ext>
            </a:extLst>
          </p:cNvPr>
          <p:cNvSpPr txBox="1"/>
          <p:nvPr/>
        </p:nvSpPr>
        <p:spPr>
          <a:xfrm>
            <a:off x="7651032" y="5748899"/>
            <a:ext cx="1270509" cy="30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200" b="1" dirty="0"/>
              <a:t>Data</a:t>
            </a:r>
            <a:r>
              <a:rPr kumimoji="1" lang="en-US" altLang="zh-TW" sz="1335" dirty="0">
                <a:latin typeface="微軟正黑體" panose="020B0604030504040204" pitchFamily="34" charset="-120"/>
              </a:rPr>
              <a:t> </a:t>
            </a:r>
            <a:r>
              <a:rPr kumimoji="1" lang="en-US" altLang="zh-TW" sz="1200" b="1" dirty="0"/>
              <a:t>Domain</a:t>
            </a:r>
            <a:endParaRPr kumimoji="1" lang="zh-TW" altLang="en-US" sz="1200" b="1" dirty="0"/>
          </a:p>
        </p:txBody>
      </p:sp>
      <p:pic>
        <p:nvPicPr>
          <p:cNvPr id="147" name="Picture 40">
            <a:extLst>
              <a:ext uri="{FF2B5EF4-FFF2-40B4-BE49-F238E27FC236}">
                <a16:creationId xmlns:a16="http://schemas.microsoft.com/office/drawing/2014/main" id="{5B071AD8-57C8-118E-1ABD-AE5A4B8337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81694" y="5415247"/>
            <a:ext cx="1245558" cy="383104"/>
          </a:xfrm>
          <a:prstGeom prst="rect">
            <a:avLst/>
          </a:prstGeom>
        </p:spPr>
      </p:pic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9F0B7A68-B6FD-3937-4978-9F982DE41D68}"/>
              </a:ext>
            </a:extLst>
          </p:cNvPr>
          <p:cNvSpPr txBox="1"/>
          <p:nvPr/>
        </p:nvSpPr>
        <p:spPr>
          <a:xfrm>
            <a:off x="3166246" y="5766799"/>
            <a:ext cx="1114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200" b="1" dirty="0"/>
              <a:t>Isilon</a:t>
            </a:r>
            <a:r>
              <a:rPr kumimoji="1" lang="zh-TW" altLang="en-US" sz="1200" b="1" dirty="0"/>
              <a:t> </a:t>
            </a:r>
            <a:r>
              <a:rPr kumimoji="1" lang="en-US" altLang="zh-TW" sz="1200" b="1" dirty="0"/>
              <a:t>H500 </a:t>
            </a:r>
            <a:endParaRPr kumimoji="1" lang="zh-TW" altLang="en-US" sz="1200" b="1" dirty="0"/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64E7E555-E105-2795-10CF-3AFCB89D8EE5}"/>
              </a:ext>
            </a:extLst>
          </p:cNvPr>
          <p:cNvGrpSpPr/>
          <p:nvPr/>
        </p:nvGrpSpPr>
        <p:grpSpPr>
          <a:xfrm>
            <a:off x="1347219" y="3906075"/>
            <a:ext cx="9868419" cy="1534497"/>
            <a:chOff x="1347219" y="4152409"/>
            <a:chExt cx="9868419" cy="1534497"/>
          </a:xfrm>
        </p:grpSpPr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A4B2ED65-1628-79DC-C24C-ECC380C0F61B}"/>
                </a:ext>
              </a:extLst>
            </p:cNvPr>
            <p:cNvGrpSpPr/>
            <p:nvPr/>
          </p:nvGrpSpPr>
          <p:grpSpPr>
            <a:xfrm>
              <a:off x="1347219" y="4152409"/>
              <a:ext cx="9868419" cy="1509172"/>
              <a:chOff x="1347219" y="4152409"/>
              <a:chExt cx="9868419" cy="1509172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A8E4EB7-4A91-6DA6-33EC-029CD35C01BE}"/>
                  </a:ext>
                </a:extLst>
              </p:cNvPr>
              <p:cNvSpPr/>
              <p:nvPr/>
            </p:nvSpPr>
            <p:spPr>
              <a:xfrm>
                <a:off x="1347219" y="5173727"/>
                <a:ext cx="9868419" cy="17270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                   Control Path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直線箭頭接點 111">
                <a:extLst>
                  <a:ext uri="{FF2B5EF4-FFF2-40B4-BE49-F238E27FC236}">
                    <a16:creationId xmlns:a16="http://schemas.microsoft.com/office/drawing/2014/main" id="{3707046C-C1D1-C071-9B0F-89FECF622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368" y="4193344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箭頭接點 113">
                <a:extLst>
                  <a:ext uri="{FF2B5EF4-FFF2-40B4-BE49-F238E27FC236}">
                    <a16:creationId xmlns:a16="http://schemas.microsoft.com/office/drawing/2014/main" id="{F8DA7E27-A4F1-904E-263F-78B9A3927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6090" y="4165807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箭頭接點 114">
                <a:extLst>
                  <a:ext uri="{FF2B5EF4-FFF2-40B4-BE49-F238E27FC236}">
                    <a16:creationId xmlns:a16="http://schemas.microsoft.com/office/drawing/2014/main" id="{FAEA7887-6371-A555-A424-DF645F4FD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0806" y="4165807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箭頭接點 115">
                <a:extLst>
                  <a:ext uri="{FF2B5EF4-FFF2-40B4-BE49-F238E27FC236}">
                    <a16:creationId xmlns:a16="http://schemas.microsoft.com/office/drawing/2014/main" id="{A32AE02F-F5CC-DF5D-7721-31AD190C2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6652" y="4152409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箭頭接點 125">
                <a:extLst>
                  <a:ext uri="{FF2B5EF4-FFF2-40B4-BE49-F238E27FC236}">
                    <a16:creationId xmlns:a16="http://schemas.microsoft.com/office/drawing/2014/main" id="{7C8553E6-D761-16E3-277E-263FC15F8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215" y="4152409"/>
                <a:ext cx="0" cy="980382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箭頭接點 128">
                <a:extLst>
                  <a:ext uri="{FF2B5EF4-FFF2-40B4-BE49-F238E27FC236}">
                    <a16:creationId xmlns:a16="http://schemas.microsoft.com/office/drawing/2014/main" id="{F02764D8-F3A4-F087-7ABA-9A0D97C70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0806" y="5286403"/>
                <a:ext cx="0" cy="375178"/>
              </a:xfrm>
              <a:prstGeom prst="straightConnector1">
                <a:avLst/>
              </a:prstGeom>
              <a:ln w="381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直線箭頭接點 149">
              <a:extLst>
                <a:ext uri="{FF2B5EF4-FFF2-40B4-BE49-F238E27FC236}">
                  <a16:creationId xmlns:a16="http://schemas.microsoft.com/office/drawing/2014/main" id="{2E041BEF-4BF0-C972-B7B5-29EF592F95EE}"/>
                </a:ext>
              </a:extLst>
            </p:cNvPr>
            <p:cNvCxnSpPr>
              <a:cxnSpLocks/>
            </p:cNvCxnSpPr>
            <p:nvPr/>
          </p:nvCxnSpPr>
          <p:spPr>
            <a:xfrm>
              <a:off x="3460712" y="5311861"/>
              <a:ext cx="0" cy="375045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箭頭接點 151">
              <a:extLst>
                <a:ext uri="{FF2B5EF4-FFF2-40B4-BE49-F238E27FC236}">
                  <a16:creationId xmlns:a16="http://schemas.microsoft.com/office/drawing/2014/main" id="{6B32B389-1994-44E9-7983-3579E8BD9645}"/>
                </a:ext>
              </a:extLst>
            </p:cNvPr>
            <p:cNvCxnSpPr>
              <a:cxnSpLocks/>
            </p:cNvCxnSpPr>
            <p:nvPr/>
          </p:nvCxnSpPr>
          <p:spPr>
            <a:xfrm>
              <a:off x="8158872" y="5311861"/>
              <a:ext cx="0" cy="375045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022091E8-482A-8CCB-297B-1A1DB61B58FD}"/>
              </a:ext>
            </a:extLst>
          </p:cNvPr>
          <p:cNvGrpSpPr/>
          <p:nvPr/>
        </p:nvGrpSpPr>
        <p:grpSpPr>
          <a:xfrm>
            <a:off x="1117373" y="3906075"/>
            <a:ext cx="9868419" cy="1575957"/>
            <a:chOff x="1117373" y="4152409"/>
            <a:chExt cx="9868419" cy="1575957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9E760452-98B1-707D-8561-1EE3B1BD9BCE}"/>
                </a:ext>
              </a:extLst>
            </p:cNvPr>
            <p:cNvGrpSpPr/>
            <p:nvPr/>
          </p:nvGrpSpPr>
          <p:grpSpPr>
            <a:xfrm>
              <a:off x="1117373" y="4152409"/>
              <a:ext cx="9868419" cy="1509173"/>
              <a:chOff x="1117373" y="4152409"/>
              <a:chExt cx="9868419" cy="1509173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B8366B4-3442-5D52-D04D-D35D6EFC77C4}"/>
                  </a:ext>
                </a:extLst>
              </p:cNvPr>
              <p:cNvSpPr/>
              <p:nvPr/>
            </p:nvSpPr>
            <p:spPr>
              <a:xfrm>
                <a:off x="1117373" y="4775504"/>
                <a:ext cx="9868419" cy="3095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Data Path</a:t>
                </a:r>
                <a:endParaRPr kumimoji="1" lang="zh-TW" altLang="en-US" dirty="0"/>
              </a:p>
            </p:txBody>
          </p:sp>
          <p:sp>
            <p:nvSpPr>
              <p:cNvPr id="90" name="向下箭號 89">
                <a:extLst>
                  <a:ext uri="{FF2B5EF4-FFF2-40B4-BE49-F238E27FC236}">
                    <a16:creationId xmlns:a16="http://schemas.microsoft.com/office/drawing/2014/main" id="{CF866E4D-1774-EBD8-2AF6-165AB2F6328E}"/>
                  </a:ext>
                </a:extLst>
              </p:cNvPr>
              <p:cNvSpPr/>
              <p:nvPr/>
            </p:nvSpPr>
            <p:spPr>
              <a:xfrm>
                <a:off x="5443871" y="4165807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97" name="向下箭號 96">
                <a:extLst>
                  <a:ext uri="{FF2B5EF4-FFF2-40B4-BE49-F238E27FC236}">
                    <a16:creationId xmlns:a16="http://schemas.microsoft.com/office/drawing/2014/main" id="{4881ABFE-FD5E-D0A6-DB05-4547FA492673}"/>
                  </a:ext>
                </a:extLst>
              </p:cNvPr>
              <p:cNvSpPr/>
              <p:nvPr/>
            </p:nvSpPr>
            <p:spPr>
              <a:xfrm>
                <a:off x="5911937" y="5062410"/>
                <a:ext cx="283722" cy="599172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99" name="向下箭號 98">
                <a:extLst>
                  <a:ext uri="{FF2B5EF4-FFF2-40B4-BE49-F238E27FC236}">
                    <a16:creationId xmlns:a16="http://schemas.microsoft.com/office/drawing/2014/main" id="{B367A3A5-5297-AC18-3107-09E5E31878C2}"/>
                  </a:ext>
                </a:extLst>
              </p:cNvPr>
              <p:cNvSpPr/>
              <p:nvPr/>
            </p:nvSpPr>
            <p:spPr>
              <a:xfrm>
                <a:off x="3665508" y="4165807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100" name="向下箭號 99">
                <a:extLst>
                  <a:ext uri="{FF2B5EF4-FFF2-40B4-BE49-F238E27FC236}">
                    <a16:creationId xmlns:a16="http://schemas.microsoft.com/office/drawing/2014/main" id="{9C39FD7B-5B99-4AC6-A04A-7D51F27B226D}"/>
                  </a:ext>
                </a:extLst>
              </p:cNvPr>
              <p:cNvSpPr/>
              <p:nvPr/>
            </p:nvSpPr>
            <p:spPr>
              <a:xfrm>
                <a:off x="1497730" y="4165807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101" name="向下箭號 100">
                <a:extLst>
                  <a:ext uri="{FF2B5EF4-FFF2-40B4-BE49-F238E27FC236}">
                    <a16:creationId xmlns:a16="http://schemas.microsoft.com/office/drawing/2014/main" id="{4707F74B-48C1-8F4A-8372-0BFFFD29155E}"/>
                  </a:ext>
                </a:extLst>
              </p:cNvPr>
              <p:cNvSpPr/>
              <p:nvPr/>
            </p:nvSpPr>
            <p:spPr>
              <a:xfrm>
                <a:off x="7387013" y="4165807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  <p:sp>
            <p:nvSpPr>
              <p:cNvPr id="102" name="向下箭號 101">
                <a:extLst>
                  <a:ext uri="{FF2B5EF4-FFF2-40B4-BE49-F238E27FC236}">
                    <a16:creationId xmlns:a16="http://schemas.microsoft.com/office/drawing/2014/main" id="{9EEB45E0-7E00-873D-E30D-3E371A73FA0C}"/>
                  </a:ext>
                </a:extLst>
              </p:cNvPr>
              <p:cNvSpPr/>
              <p:nvPr/>
            </p:nvSpPr>
            <p:spPr>
              <a:xfrm>
                <a:off x="9453576" y="4152409"/>
                <a:ext cx="289639" cy="64185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kumimoji="1" lang="zh-TW" altLang="en-US"/>
              </a:p>
            </p:txBody>
          </p:sp>
        </p:grpSp>
        <p:sp>
          <p:nvSpPr>
            <p:cNvPr id="153" name="向下箭號 152">
              <a:extLst>
                <a:ext uri="{FF2B5EF4-FFF2-40B4-BE49-F238E27FC236}">
                  <a16:creationId xmlns:a16="http://schemas.microsoft.com/office/drawing/2014/main" id="{C4E489CC-A587-D21C-C08F-F61EA6BF196B}"/>
                </a:ext>
              </a:extLst>
            </p:cNvPr>
            <p:cNvSpPr/>
            <p:nvPr/>
          </p:nvSpPr>
          <p:spPr>
            <a:xfrm>
              <a:off x="7756430" y="5074381"/>
              <a:ext cx="289639" cy="65398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kumimoji="1" lang="zh-TW" altLang="en-US"/>
            </a:p>
          </p:txBody>
        </p:sp>
        <p:sp>
          <p:nvSpPr>
            <p:cNvPr id="154" name="向下箭號 153">
              <a:extLst>
                <a:ext uri="{FF2B5EF4-FFF2-40B4-BE49-F238E27FC236}">
                  <a16:creationId xmlns:a16="http://schemas.microsoft.com/office/drawing/2014/main" id="{08B457E3-075A-453E-C58D-76EBE2553A26}"/>
                </a:ext>
              </a:extLst>
            </p:cNvPr>
            <p:cNvSpPr/>
            <p:nvPr/>
          </p:nvSpPr>
          <p:spPr>
            <a:xfrm>
              <a:off x="3515092" y="5057875"/>
              <a:ext cx="289639" cy="62903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kumimoji="1" lang="zh-TW" altLang="en-US"/>
            </a:p>
          </p:txBody>
        </p:sp>
      </p:grpSp>
      <p:sp>
        <p:nvSpPr>
          <p:cNvPr id="157" name="圓角矩形 25">
            <a:extLst>
              <a:ext uri="{FF2B5EF4-FFF2-40B4-BE49-F238E27FC236}">
                <a16:creationId xmlns:a16="http://schemas.microsoft.com/office/drawing/2014/main" id="{A15E6099-B269-2EC8-3D2D-7AADB394CB96}"/>
              </a:ext>
            </a:extLst>
          </p:cNvPr>
          <p:cNvSpPr/>
          <p:nvPr/>
        </p:nvSpPr>
        <p:spPr>
          <a:xfrm>
            <a:off x="998562" y="4484817"/>
            <a:ext cx="10194876" cy="1566114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8" name="圓角矩形 157">
            <a:extLst>
              <a:ext uri="{FF2B5EF4-FFF2-40B4-BE49-F238E27FC236}">
                <a16:creationId xmlns:a16="http://schemas.microsoft.com/office/drawing/2014/main" id="{7E2004B0-9140-D7AF-CF81-EF257164053C}"/>
              </a:ext>
            </a:extLst>
          </p:cNvPr>
          <p:cNvSpPr/>
          <p:nvPr/>
        </p:nvSpPr>
        <p:spPr>
          <a:xfrm>
            <a:off x="1115925" y="5798351"/>
            <a:ext cx="1369059" cy="2538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K6B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備份系統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7A71F844-3287-8D59-1818-CD2D506C1BC5}"/>
              </a:ext>
            </a:extLst>
          </p:cNvPr>
          <p:cNvSpPr txBox="1"/>
          <p:nvPr/>
        </p:nvSpPr>
        <p:spPr>
          <a:xfrm>
            <a:off x="2236323" y="5984472"/>
            <a:ext cx="65523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備份規劃符合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3-2-1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原則之備份原則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備份系統須能支援直接連線進行</a:t>
            </a:r>
            <a:r>
              <a:rPr lang="en-US" altLang="zh-TW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OCI </a:t>
            </a:r>
            <a:r>
              <a:rPr lang="zh-TW" altLang="en-US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雲端冷儲存及還原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。</a:t>
            </a:r>
            <a:endParaRPr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  <a:sym typeface="+mn-ea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備份系統需規劃能於</a:t>
            </a:r>
            <a:r>
              <a:rPr lang="en-US" altLang="zh-TW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12</a:t>
            </a:r>
            <a:r>
              <a:rPr lang="zh-TW" altLang="en-US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小時內完成此次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(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所有系統滿載</a:t>
            </a: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80%)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之備份目標之備份、還原作業。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備份資源需規畫</a:t>
            </a:r>
            <a:r>
              <a:rPr lang="zh-TW" altLang="en-US" sz="1200" dirty="0">
                <a:highlight>
                  <a:srgbClr val="FFFF0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備份、還原作業可同時</a:t>
            </a:r>
            <a:r>
              <a:rPr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+mn-ea"/>
              </a:rPr>
              <a:t>進行互不影響。</a:t>
            </a:r>
          </a:p>
        </p:txBody>
      </p:sp>
    </p:spTree>
    <p:extLst>
      <p:ext uri="{BB962C8B-B14F-4D97-AF65-F5344CB8AC3E}">
        <p14:creationId xmlns:p14="http://schemas.microsoft.com/office/powerpoint/2010/main" val="23617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10515600" cy="444011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TW" sz="3200" b="1" kern="1200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MES</a:t>
            </a:r>
            <a:r>
              <a:rPr lang="zh-TW" altLang="en-US" sz="3200" b="1" kern="1200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系統 </a:t>
            </a:r>
            <a:r>
              <a:rPr lang="en-US" altLang="zh-TW" sz="3200" b="1" kern="1200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(K6A + K6B)</a:t>
            </a:r>
            <a:r>
              <a:rPr lang="zh-TW" altLang="en-US" sz="3200" b="1" kern="1200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整體架構示意圖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4673600" y="6461125"/>
            <a:ext cx="28448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5176071" y="5928551"/>
            <a:ext cx="1876800" cy="329808"/>
            <a:chOff x="7251071" y="5873701"/>
            <a:chExt cx="3479593" cy="632006"/>
          </a:xfrm>
        </p:grpSpPr>
        <p:pic>
          <p:nvPicPr>
            <p:cNvPr id="5" name="Picture 4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251071" y="5873701"/>
              <a:ext cx="3479593" cy="632006"/>
            </a:xfrm>
            <a:prstGeom prst="rect">
              <a:avLst/>
            </a:prstGeom>
            <a:effectLst>
              <a:glow rad="825500">
                <a:srgbClr val="0076CE">
                  <a:lumMod val="60000"/>
                  <a:lumOff val="40000"/>
                  <a:alpha val="15000"/>
                </a:srgbClr>
              </a:glow>
            </a:effectLst>
          </p:spPr>
        </p:pic>
        <p:pic>
          <p:nvPicPr>
            <p:cNvPr id="7" name="Picture 13" descr="ICON_Storage_1up_Q308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6510" y="6030486"/>
              <a:ext cx="628711" cy="401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文字方塊 7"/>
          <p:cNvSpPr txBox="1"/>
          <p:nvPr/>
        </p:nvSpPr>
        <p:spPr>
          <a:xfrm>
            <a:off x="6268787" y="1013007"/>
            <a:ext cx="181875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defTabSz="914400"/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F5 i2600 (LTM)</a:t>
            </a:r>
            <a:r>
              <a:rPr lang="zh-TW" altLang="en-US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*2</a:t>
            </a:r>
            <a:endParaRPr lang="zh-TW" altLang="en-US" sz="1335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542508" y="1716505"/>
            <a:ext cx="1878789" cy="349635"/>
            <a:chOff x="2194019" y="2145178"/>
            <a:chExt cx="1409092" cy="262226"/>
          </a:xfrm>
        </p:grpSpPr>
        <p:pic>
          <p:nvPicPr>
            <p:cNvPr id="10" name="Picture 4" descr="Dell EMC Networking Layer 3 Leaf-Spine Deployment and Best Practices with  OS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019" y="2276617"/>
              <a:ext cx="1409091" cy="130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Dell EMC Networking Layer 3 Leaf-Spine Deployment and Best Practices with  OS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020" y="2145178"/>
              <a:ext cx="1409091" cy="130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7345848" y="1742796"/>
            <a:ext cx="1504603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10G Switch*2   </a:t>
            </a:r>
          </a:p>
        </p:txBody>
      </p:sp>
      <p:sp>
        <p:nvSpPr>
          <p:cNvPr id="13" name="圓角矩形 24"/>
          <p:cNvSpPr/>
          <p:nvPr/>
        </p:nvSpPr>
        <p:spPr>
          <a:xfrm>
            <a:off x="5146715" y="2596564"/>
            <a:ext cx="1935698" cy="1580108"/>
          </a:xfrm>
          <a:prstGeom prst="roundRect">
            <a:avLst/>
          </a:prstGeom>
          <a:solidFill>
            <a:srgbClr val="000000">
              <a:lumMod val="50000"/>
              <a:lumOff val="50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Rounded Rectangle 20"/>
          <p:cNvSpPr/>
          <p:nvPr/>
        </p:nvSpPr>
        <p:spPr bwMode="auto">
          <a:xfrm>
            <a:off x="5302862" y="2691877"/>
            <a:ext cx="1630264" cy="236688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Oracle Database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302862" y="3002408"/>
            <a:ext cx="1630264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065" dirty="0">
                <a:solidFill>
                  <a:srgbClr val="444444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R750</a:t>
            </a:r>
            <a:r>
              <a:rPr kumimoji="1"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* 2</a:t>
            </a:r>
          </a:p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Bare Metal</a:t>
            </a:r>
            <a:endParaRPr kumimoji="1" lang="zh-TW" altLang="en-US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226761" y="3778874"/>
            <a:ext cx="1810809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Veritas</a:t>
            </a:r>
            <a:r>
              <a:rPr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335" dirty="0" err="1">
                <a:solidFill>
                  <a:srgbClr val="FFFFFF"/>
                </a:solidFill>
                <a:latin typeface="微軟正黑體" panose="020B0604030504040204" pitchFamily="34" charset="-120"/>
              </a:rPr>
              <a:t>Infosacle</a:t>
            </a:r>
            <a:r>
              <a:rPr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HA</a:t>
            </a:r>
            <a:r>
              <a:rPr lang="en-GB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endParaRPr lang="en-US" altLang="zh-TW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17" name="Picture 4" descr="Dell EMC Networking Layer 3 Leaf-Spine Deployment and Best Practices with  OS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169" y="5364854"/>
            <a:ext cx="1878788" cy="17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Dell EMC Networking Layer 3 Leaf-Spine Deployment and Best Practices with  OS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078" y="5552114"/>
            <a:ext cx="1878788" cy="17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6909196" y="5796704"/>
            <a:ext cx="198468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</a:pPr>
            <a:r>
              <a:rPr kumimoji="1" lang="en-US" altLang="zh-TW" sz="1335" dirty="0" err="1">
                <a:solidFill>
                  <a:srgbClr val="000000"/>
                </a:solidFill>
                <a:latin typeface="微軟正黑體" panose="020B0604030504040204" pitchFamily="34" charset="-120"/>
              </a:rPr>
              <a:t>PowerStore</a:t>
            </a:r>
            <a:r>
              <a:rPr kumimoji="1"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 1000T</a:t>
            </a:r>
          </a:p>
          <a:p>
            <a:pPr algn="ctr" defTabSz="1219200" fontAlgn="base">
              <a:buClr>
                <a:srgbClr val="007DB8"/>
              </a:buClr>
            </a:pPr>
            <a:r>
              <a:rPr kumimoji="1" lang="en-US" altLang="zh-TW" sz="1335" dirty="0" err="1">
                <a:solidFill>
                  <a:srgbClr val="000000"/>
                </a:solidFill>
                <a:latin typeface="微軟正黑體" panose="020B0604030504040204" pitchFamily="34" charset="-120"/>
              </a:rPr>
              <a:t>NVMe</a:t>
            </a:r>
            <a:r>
              <a:rPr kumimoji="1"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 Storage</a:t>
            </a:r>
          </a:p>
        </p:txBody>
      </p:sp>
      <p:sp>
        <p:nvSpPr>
          <p:cNvPr id="20" name="矩形 19"/>
          <p:cNvSpPr/>
          <p:nvPr/>
        </p:nvSpPr>
        <p:spPr>
          <a:xfrm>
            <a:off x="7212548" y="5283515"/>
            <a:ext cx="1208985" cy="707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DS-6610B*2 </a:t>
            </a:r>
          </a:p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SAN Switch</a:t>
            </a:r>
          </a:p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altLang="zh-TW" sz="1335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30" y="1262782"/>
            <a:ext cx="1260351" cy="661683"/>
          </a:xfrm>
          <a:prstGeom prst="rect">
            <a:avLst/>
          </a:prstGeom>
        </p:spPr>
      </p:pic>
      <p:sp>
        <p:nvSpPr>
          <p:cNvPr id="22" name="圓角矩形 113"/>
          <p:cNvSpPr/>
          <p:nvPr/>
        </p:nvSpPr>
        <p:spPr>
          <a:xfrm>
            <a:off x="10546743" y="2591134"/>
            <a:ext cx="1498741" cy="1584000"/>
          </a:xfrm>
          <a:prstGeom prst="roundRect">
            <a:avLst/>
          </a:prstGeom>
          <a:solidFill>
            <a:srgbClr val="CE1126">
              <a:lumMod val="40000"/>
              <a:lumOff val="60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612" y="3595019"/>
            <a:ext cx="869414" cy="267411"/>
          </a:xfrm>
          <a:prstGeom prst="rect">
            <a:avLst/>
          </a:prstGeom>
        </p:spPr>
      </p:pic>
      <p:sp>
        <p:nvSpPr>
          <p:cNvPr id="24" name="Rounded Rectangle 20"/>
          <p:cNvSpPr/>
          <p:nvPr/>
        </p:nvSpPr>
        <p:spPr bwMode="auto">
          <a:xfrm>
            <a:off x="10769613" y="2671352"/>
            <a:ext cx="1092796" cy="208499"/>
          </a:xfrm>
          <a:prstGeom prst="roundRect">
            <a:avLst/>
          </a:prstGeom>
          <a:solidFill>
            <a:srgbClr val="CE1126">
              <a:lumMod val="20000"/>
              <a:lumOff val="80000"/>
            </a:srgbClr>
          </a:solidFill>
          <a:ln w="12700" cap="flat" cmpd="sng" algn="ctr">
            <a:solidFill>
              <a:srgbClr val="EE6411">
                <a:lumMod val="20000"/>
                <a:lumOff val="8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NAS Service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10769613" y="2977626"/>
            <a:ext cx="1114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200" dirty="0">
                <a:solidFill>
                  <a:srgbClr val="FFFFFF"/>
                </a:solidFill>
                <a:latin typeface="微軟正黑體" panose="020B0604030504040204" pitchFamily="34" charset="-120"/>
              </a:rPr>
              <a:t>Isilon</a:t>
            </a:r>
            <a:r>
              <a:rPr kumimoji="1" lang="zh-TW" altLang="en-US" sz="1200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200" dirty="0">
                <a:solidFill>
                  <a:srgbClr val="FFFFFF"/>
                </a:solidFill>
                <a:latin typeface="微軟正黑體" panose="020B0604030504040204" pitchFamily="34" charset="-120"/>
              </a:rPr>
              <a:t>H500 </a:t>
            </a:r>
            <a:endParaRPr kumimoji="1" lang="zh-TW" altLang="en-US" sz="1200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117941" y="2544402"/>
            <a:ext cx="2898589" cy="2422987"/>
          </a:xfrm>
          <a:prstGeom prst="roundRect">
            <a:avLst/>
          </a:prstGeom>
          <a:solidFill>
            <a:srgbClr val="6EA204">
              <a:lumMod val="75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圓角矩形 25"/>
          <p:cNvSpPr/>
          <p:nvPr/>
        </p:nvSpPr>
        <p:spPr>
          <a:xfrm>
            <a:off x="275291" y="3390543"/>
            <a:ext cx="2027692" cy="1440207"/>
          </a:xfrm>
          <a:prstGeom prst="roundRect">
            <a:avLst/>
          </a:prstGeom>
          <a:noFill/>
          <a:ln w="19050" cap="flat" cmpd="sng" algn="ctr">
            <a:solidFill>
              <a:srgbClr val="FFC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8" name="Picture 2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169" y="3489638"/>
            <a:ext cx="633693" cy="246295"/>
          </a:xfrm>
          <a:prstGeom prst="rect">
            <a:avLst/>
          </a:prstGeom>
        </p:spPr>
      </p:pic>
      <p:pic>
        <p:nvPicPr>
          <p:cNvPr id="29" name="Picture 2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507" y="3489638"/>
            <a:ext cx="633693" cy="246295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474619" y="2879851"/>
            <a:ext cx="301473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R750</a:t>
            </a:r>
            <a:r>
              <a:rPr kumimoji="1"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*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3 / Compute Node</a:t>
            </a:r>
          </a:p>
          <a:p>
            <a:pPr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R750</a:t>
            </a:r>
            <a:r>
              <a:rPr kumimoji="1"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*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1</a:t>
            </a:r>
            <a:r>
              <a:rPr kumimoji="1"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/</a:t>
            </a:r>
            <a:r>
              <a:rPr kumimoji="1"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Replication Node</a:t>
            </a:r>
            <a:endParaRPr kumimoji="1" lang="zh-TW" altLang="en-US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1" name="Rounded Rectangle 20"/>
          <p:cNvSpPr/>
          <p:nvPr/>
        </p:nvSpPr>
        <p:spPr bwMode="auto">
          <a:xfrm>
            <a:off x="593318" y="2671399"/>
            <a:ext cx="2125169" cy="230307"/>
          </a:xfrm>
          <a:prstGeom prst="roundRect">
            <a:avLst/>
          </a:prstGeom>
          <a:gradFill rotWithShape="1">
            <a:gsLst>
              <a:gs pos="0">
                <a:srgbClr val="2F97D9"/>
              </a:gs>
              <a:gs pos="100000">
                <a:srgbClr val="8FD1F0"/>
              </a:gs>
            </a:gsLst>
            <a:lin ang="5400000" scaled="0"/>
          </a:gradFill>
          <a:ln w="12700" cap="flat" cmpd="sng" algn="ctr">
            <a:solidFill>
              <a:srgbClr val="39A5E5"/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465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VMware Hypervisor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259192" y="3758911"/>
            <a:ext cx="205081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V</a:t>
            </a:r>
            <a:r>
              <a:rPr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M</a:t>
            </a:r>
            <a:r>
              <a:rPr lang="en-GB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ware HA</a:t>
            </a:r>
            <a:endParaRPr lang="en-US" altLang="zh-TW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33" name="Picture 2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4752" y="3489638"/>
            <a:ext cx="633693" cy="246295"/>
          </a:xfrm>
          <a:prstGeom prst="rect">
            <a:avLst/>
          </a:prstGeom>
        </p:spPr>
      </p:pic>
      <p:pic>
        <p:nvPicPr>
          <p:cNvPr id="34" name="Picture 2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59833" y="3489638"/>
            <a:ext cx="633693" cy="246295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4571435" y="1005237"/>
            <a:ext cx="1820935" cy="349949"/>
            <a:chOff x="4159988" y="1539848"/>
            <a:chExt cx="1365701" cy="262461"/>
          </a:xfrm>
        </p:grpSpPr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1626" y="1663707"/>
              <a:ext cx="1364063" cy="138602"/>
            </a:xfrm>
            <a:prstGeom prst="rect">
              <a:avLst/>
            </a:prstGeom>
          </p:spPr>
        </p:pic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988" y="1539848"/>
              <a:ext cx="1364063" cy="138602"/>
            </a:xfrm>
            <a:prstGeom prst="rect">
              <a:avLst/>
            </a:prstGeom>
          </p:spPr>
        </p:pic>
      </p:grpSp>
      <p:sp>
        <p:nvSpPr>
          <p:cNvPr id="38" name="圓角矩形 24"/>
          <p:cNvSpPr/>
          <p:nvPr/>
        </p:nvSpPr>
        <p:spPr>
          <a:xfrm>
            <a:off x="7162920" y="2598544"/>
            <a:ext cx="1667835" cy="1584000"/>
          </a:xfrm>
          <a:prstGeom prst="roundRect">
            <a:avLst/>
          </a:prstGeom>
          <a:solidFill>
            <a:srgbClr val="F2AF00">
              <a:lumMod val="20000"/>
              <a:lumOff val="80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290098" y="2989854"/>
            <a:ext cx="1440094" cy="502573"/>
          </a:xfrm>
          <a:prstGeom prst="rect">
            <a:avLst/>
          </a:prstGeom>
          <a:solidFill>
            <a:srgbClr val="F2AF00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Tx/>
              <a:buFontTx/>
              <a:buNone/>
              <a:defRPr/>
            </a:pPr>
            <a:r>
              <a:rPr kumimoji="1" lang="en-US" altLang="zh-TW" sz="1065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</a:rPr>
              <a:t> </a:t>
            </a:r>
            <a:r>
              <a:rPr kumimoji="1" lang="en-US" altLang="zh-TW" sz="1335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</a:rPr>
              <a:t>R750</a:t>
            </a:r>
            <a:r>
              <a:rPr kumimoji="1" lang="zh-TW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</a:rPr>
              <a:t> *</a:t>
            </a:r>
            <a:r>
              <a:rPr kumimoji="1" lang="en-US" altLang="zh-TW" sz="1335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</a:rPr>
              <a:t> 2</a:t>
            </a:r>
          </a:p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Tx/>
              <a:buFontTx/>
              <a:buNone/>
              <a:defRPr/>
            </a:pPr>
            <a:r>
              <a:rPr kumimoji="1" lang="en-US" altLang="zh-TW" sz="1335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</a:rPr>
              <a:t>Bare Metal</a:t>
            </a:r>
            <a:endParaRPr kumimoji="1" lang="zh-TW" altLang="en-US" sz="1335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121320" y="3774455"/>
            <a:ext cx="633693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335" dirty="0">
                <a:solidFill>
                  <a:srgbClr val="444444"/>
                </a:solidFill>
                <a:latin typeface="微軟正黑體" panose="020B0604030504040204" pitchFamily="34" charset="-120"/>
              </a:rPr>
              <a:t>派工</a:t>
            </a:r>
            <a:endParaRPr lang="en-US" altLang="zh-TW" sz="1335" dirty="0">
              <a:solidFill>
                <a:srgbClr val="444444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1" name="圓角矩形 90"/>
          <p:cNvSpPr/>
          <p:nvPr/>
        </p:nvSpPr>
        <p:spPr>
          <a:xfrm>
            <a:off x="8905025" y="2591134"/>
            <a:ext cx="1582898" cy="1584000"/>
          </a:xfrm>
          <a:prstGeom prst="roundRect">
            <a:avLst/>
          </a:prstGeom>
          <a:solidFill>
            <a:srgbClr val="0070C0"/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9062101" y="2977626"/>
            <a:ext cx="1270509" cy="30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Data </a:t>
            </a:r>
            <a:r>
              <a:rPr kumimoji="1" lang="en-US" altLang="zh-TW" sz="1200" dirty="0">
                <a:solidFill>
                  <a:srgbClr val="FFFFFF"/>
                </a:solidFill>
                <a:latin typeface="微軟正黑體" panose="020B0604030504040204" pitchFamily="34" charset="-120"/>
              </a:rPr>
              <a:t>Domain</a:t>
            </a:r>
            <a:endParaRPr kumimoji="1" lang="zh-TW" altLang="en-US" sz="1200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3" name="Rounded Rectangle 20"/>
          <p:cNvSpPr/>
          <p:nvPr/>
        </p:nvSpPr>
        <p:spPr bwMode="auto">
          <a:xfrm>
            <a:off x="9062101" y="2671352"/>
            <a:ext cx="1252172" cy="229841"/>
          </a:xfrm>
          <a:prstGeom prst="roundRect">
            <a:avLst/>
          </a:prstGeom>
          <a:solidFill>
            <a:srgbClr val="41B6E6"/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Backup</a:t>
            </a: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5398" y="3618825"/>
            <a:ext cx="830549" cy="219798"/>
          </a:xfrm>
          <a:prstGeom prst="rect">
            <a:avLst/>
          </a:prstGeom>
        </p:spPr>
      </p:pic>
      <p:cxnSp>
        <p:nvCxnSpPr>
          <p:cNvPr id="45" name="直線接點 44"/>
          <p:cNvCxnSpPr/>
          <p:nvPr/>
        </p:nvCxnSpPr>
        <p:spPr>
          <a:xfrm flipH="1">
            <a:off x="9696474" y="1792771"/>
            <a:ext cx="624000" cy="0"/>
          </a:xfrm>
          <a:prstGeom prst="line">
            <a:avLst/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46" name="直線接點 45"/>
          <p:cNvCxnSpPr/>
          <p:nvPr/>
        </p:nvCxnSpPr>
        <p:spPr>
          <a:xfrm flipH="1">
            <a:off x="9696474" y="1459715"/>
            <a:ext cx="624000" cy="0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sp>
        <p:nvSpPr>
          <p:cNvPr id="47" name="文字方塊 46"/>
          <p:cNvSpPr txBox="1"/>
          <p:nvPr/>
        </p:nvSpPr>
        <p:spPr>
          <a:xfrm>
            <a:off x="9696475" y="1016561"/>
            <a:ext cx="18747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</a:rPr>
              <a:t>圖例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10440981" y="1336605"/>
            <a:ext cx="86535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IP</a:t>
            </a:r>
            <a:r>
              <a:rPr lang="zh-TW" altLang="en-US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網路連接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10440981" y="1675301"/>
            <a:ext cx="1068541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SAN</a:t>
            </a:r>
            <a:r>
              <a:rPr lang="zh-TW" altLang="en-US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網路連接</a:t>
            </a:r>
          </a:p>
        </p:txBody>
      </p:sp>
      <p:cxnSp>
        <p:nvCxnSpPr>
          <p:cNvPr id="50" name="直線接點 93"/>
          <p:cNvCxnSpPr>
            <a:stCxn id="26" idx="2"/>
            <a:endCxn id="17" idx="0"/>
          </p:cNvCxnSpPr>
          <p:nvPr/>
        </p:nvCxnSpPr>
        <p:spPr>
          <a:xfrm rot="16200000" flipH="1">
            <a:off x="3642167" y="2892457"/>
            <a:ext cx="397465" cy="4547327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1" name="直線接點 93"/>
          <p:cNvCxnSpPr>
            <a:stCxn id="17" idx="0"/>
            <a:endCxn id="13" idx="2"/>
          </p:cNvCxnSpPr>
          <p:nvPr/>
        </p:nvCxnSpPr>
        <p:spPr>
          <a:xfrm rot="5400000" flipH="1" flipV="1">
            <a:off x="5520472" y="4770763"/>
            <a:ext cx="1188182" cy="1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2" name="直線接點 93"/>
          <p:cNvCxnSpPr>
            <a:endCxn id="18" idx="2"/>
          </p:cNvCxnSpPr>
          <p:nvPr/>
        </p:nvCxnSpPr>
        <p:spPr>
          <a:xfrm flipV="1">
            <a:off x="6114472" y="5726497"/>
            <a:ext cx="1" cy="202057"/>
          </a:xfrm>
          <a:prstGeom prst="straightConnector1">
            <a:avLst/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3" name="直線接點 121"/>
          <p:cNvCxnSpPr>
            <a:stCxn id="10" idx="2"/>
            <a:endCxn id="26" idx="0"/>
          </p:cNvCxnSpPr>
          <p:nvPr/>
        </p:nvCxnSpPr>
        <p:spPr>
          <a:xfrm rot="5400000">
            <a:off x="3285440" y="347939"/>
            <a:ext cx="478259" cy="3914666"/>
          </a:xfrm>
          <a:prstGeom prst="bentConnector3">
            <a:avLst>
              <a:gd name="adj1" fmla="val 53983"/>
            </a:avLst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54" name="直線接點 121"/>
          <p:cNvCxnSpPr>
            <a:stCxn id="10" idx="2"/>
            <a:endCxn id="22" idx="0"/>
          </p:cNvCxnSpPr>
          <p:nvPr/>
        </p:nvCxnSpPr>
        <p:spPr>
          <a:xfrm rot="16200000" flipH="1">
            <a:off x="8126513" y="-578468"/>
            <a:ext cx="524991" cy="5814212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55" name="直線接點 121"/>
          <p:cNvCxnSpPr>
            <a:stCxn id="10" idx="2"/>
            <a:endCxn id="41" idx="0"/>
          </p:cNvCxnSpPr>
          <p:nvPr/>
        </p:nvCxnSpPr>
        <p:spPr>
          <a:xfrm rot="16200000" flipH="1">
            <a:off x="7326693" y="221352"/>
            <a:ext cx="524991" cy="4214572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56" name="直線接點 121"/>
          <p:cNvCxnSpPr>
            <a:stCxn id="13" idx="0"/>
          </p:cNvCxnSpPr>
          <p:nvPr/>
        </p:nvCxnSpPr>
        <p:spPr>
          <a:xfrm rot="5400000" flipH="1" flipV="1">
            <a:off x="5986301" y="2468299"/>
            <a:ext cx="256528" cy="3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57" name="直線接點 121"/>
          <p:cNvCxnSpPr>
            <a:stCxn id="10" idx="2"/>
            <a:endCxn id="38" idx="0"/>
          </p:cNvCxnSpPr>
          <p:nvPr/>
        </p:nvCxnSpPr>
        <p:spPr>
          <a:xfrm rot="16200000" flipH="1">
            <a:off x="6473170" y="1074875"/>
            <a:ext cx="532401" cy="2514936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58" name="直線接點 121"/>
          <p:cNvCxnSpPr/>
          <p:nvPr/>
        </p:nvCxnSpPr>
        <p:spPr>
          <a:xfrm>
            <a:off x="3532800" y="1535844"/>
            <a:ext cx="1009707" cy="360721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59" name="直線接點 121"/>
          <p:cNvCxnSpPr>
            <a:stCxn id="36" idx="2"/>
            <a:endCxn id="11" idx="0"/>
          </p:cNvCxnSpPr>
          <p:nvPr/>
        </p:nvCxnSpPr>
        <p:spPr>
          <a:xfrm rot="5400000">
            <a:off x="5301790" y="1535298"/>
            <a:ext cx="361320" cy="1092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sp>
        <p:nvSpPr>
          <p:cNvPr id="60" name="Rounded Rectangle 20"/>
          <p:cNvSpPr/>
          <p:nvPr/>
        </p:nvSpPr>
        <p:spPr bwMode="auto">
          <a:xfrm>
            <a:off x="7290098" y="2679323"/>
            <a:ext cx="1433468" cy="229279"/>
          </a:xfrm>
          <a:prstGeom prst="roundRect">
            <a:avLst/>
          </a:prstGeom>
          <a:solidFill>
            <a:srgbClr val="6EA204"/>
          </a:solidFill>
          <a:ln w="12700" cap="flat" cmpd="sng" algn="ctr">
            <a:solidFill>
              <a:srgbClr val="6EA204"/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Standalone</a:t>
            </a:r>
          </a:p>
        </p:txBody>
      </p:sp>
      <p:grpSp>
        <p:nvGrpSpPr>
          <p:cNvPr id="61" name="群組 60"/>
          <p:cNvGrpSpPr/>
          <p:nvPr/>
        </p:nvGrpSpPr>
        <p:grpSpPr>
          <a:xfrm>
            <a:off x="5384451" y="3509601"/>
            <a:ext cx="1497389" cy="246295"/>
            <a:chOff x="2676327" y="3488138"/>
            <a:chExt cx="1123042" cy="184721"/>
          </a:xfrm>
        </p:grpSpPr>
        <p:pic>
          <p:nvPicPr>
            <p:cNvPr id="62" name="Picture 2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327" y="3488138"/>
              <a:ext cx="475270" cy="184721"/>
            </a:xfrm>
            <a:prstGeom prst="rect">
              <a:avLst/>
            </a:prstGeom>
          </p:spPr>
        </p:pic>
        <p:pic>
          <p:nvPicPr>
            <p:cNvPr id="63" name="Picture 2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4099" y="3488138"/>
              <a:ext cx="475270" cy="184721"/>
            </a:xfrm>
            <a:prstGeom prst="rect">
              <a:avLst/>
            </a:prstGeom>
          </p:spPr>
        </p:pic>
      </p:grpSp>
      <p:pic>
        <p:nvPicPr>
          <p:cNvPr id="64" name="Picture 2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726" y="3595145"/>
            <a:ext cx="633693" cy="246295"/>
          </a:xfrm>
          <a:prstGeom prst="rect">
            <a:avLst/>
          </a:prstGeom>
        </p:spPr>
      </p:pic>
      <p:pic>
        <p:nvPicPr>
          <p:cNvPr id="65" name="Picture 2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1320" y="3587228"/>
            <a:ext cx="633693" cy="246295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7237726" y="3774455"/>
            <a:ext cx="633693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335" dirty="0">
                <a:solidFill>
                  <a:srgbClr val="444444"/>
                </a:solidFill>
                <a:latin typeface="微軟正黑體" panose="020B0604030504040204" pitchFamily="34" charset="-120"/>
              </a:rPr>
              <a:t>測試</a:t>
            </a:r>
            <a:endParaRPr lang="en-US" altLang="zh-TW" sz="1335" dirty="0">
              <a:solidFill>
                <a:srgbClr val="444444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7" name="圓角矩形 24"/>
          <p:cNvSpPr/>
          <p:nvPr/>
        </p:nvSpPr>
        <p:spPr>
          <a:xfrm>
            <a:off x="3145659" y="2606212"/>
            <a:ext cx="1935698" cy="2422987"/>
          </a:xfrm>
          <a:prstGeom prst="roundRect">
            <a:avLst/>
          </a:prstGeom>
          <a:solidFill>
            <a:srgbClr val="F2AF00"/>
          </a:solidFill>
          <a:ln w="38100" cap="flat" cmpd="sng" algn="ctr">
            <a:solidFill>
              <a:srgbClr val="CE11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Rounded Rectangle 20"/>
          <p:cNvSpPr/>
          <p:nvPr/>
        </p:nvSpPr>
        <p:spPr bwMode="auto">
          <a:xfrm>
            <a:off x="3292179" y="2703474"/>
            <a:ext cx="1630264" cy="236688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MES Database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3292666" y="2964451"/>
            <a:ext cx="1630264" cy="46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065" dirty="0">
                <a:solidFill>
                  <a:srgbClr val="444444"/>
                </a:solidFill>
                <a:latin typeface="微軟正黑體" panose="020B0604030504040204" pitchFamily="34" charset="-120"/>
              </a:rPr>
              <a:t> </a:t>
            </a:r>
            <a:endParaRPr kumimoji="1" lang="en-US" altLang="zh-TW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Bare Metal</a:t>
            </a:r>
            <a:endParaRPr kumimoji="1" lang="zh-TW" altLang="en-US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70" name="群組 69"/>
          <p:cNvGrpSpPr/>
          <p:nvPr/>
        </p:nvGrpSpPr>
        <p:grpSpPr>
          <a:xfrm>
            <a:off x="3374255" y="3563695"/>
            <a:ext cx="1497389" cy="246298"/>
            <a:chOff x="2676327" y="3513322"/>
            <a:chExt cx="1123042" cy="184724"/>
          </a:xfrm>
        </p:grpSpPr>
        <p:pic>
          <p:nvPicPr>
            <p:cNvPr id="71" name="Picture 2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327" y="3513322"/>
              <a:ext cx="475270" cy="184721"/>
            </a:xfrm>
            <a:prstGeom prst="rect">
              <a:avLst/>
            </a:prstGeom>
          </p:spPr>
        </p:pic>
        <p:pic>
          <p:nvPicPr>
            <p:cNvPr id="72" name="Picture 2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4099" y="3513325"/>
              <a:ext cx="475270" cy="184721"/>
            </a:xfrm>
            <a:prstGeom prst="rect">
              <a:avLst/>
            </a:prstGeom>
          </p:spPr>
        </p:pic>
      </p:grpSp>
      <p:pic>
        <p:nvPicPr>
          <p:cNvPr id="73" name="Picture 2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4674409"/>
            <a:ext cx="633693" cy="246295"/>
          </a:xfrm>
          <a:prstGeom prst="rect">
            <a:avLst/>
          </a:prstGeom>
        </p:spPr>
      </p:pic>
      <p:pic>
        <p:nvPicPr>
          <p:cNvPr id="74" name="Picture 2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862" y="4173405"/>
            <a:ext cx="633693" cy="246295"/>
          </a:xfrm>
          <a:prstGeom prst="rect">
            <a:avLst/>
          </a:prstGeom>
        </p:spPr>
      </p:pic>
      <p:sp>
        <p:nvSpPr>
          <p:cNvPr id="75" name="object 50"/>
          <p:cNvSpPr/>
          <p:nvPr/>
        </p:nvSpPr>
        <p:spPr>
          <a:xfrm>
            <a:off x="3267424" y="3505201"/>
            <a:ext cx="1656110" cy="539188"/>
          </a:xfrm>
          <a:custGeom>
            <a:avLst/>
            <a:gdLst/>
            <a:ahLst/>
            <a:cxnLst/>
            <a:rect l="l" t="t" r="r" b="b"/>
            <a:pathLst>
              <a:path w="2026920" h="551814">
                <a:moveTo>
                  <a:pt x="0" y="91948"/>
                </a:moveTo>
                <a:lnTo>
                  <a:pt x="7226" y="56149"/>
                </a:lnTo>
                <a:lnTo>
                  <a:pt x="26933" y="26924"/>
                </a:lnTo>
                <a:lnTo>
                  <a:pt x="56160" y="7223"/>
                </a:lnTo>
                <a:lnTo>
                  <a:pt x="91948" y="0"/>
                </a:lnTo>
                <a:lnTo>
                  <a:pt x="1934972" y="0"/>
                </a:lnTo>
                <a:lnTo>
                  <a:pt x="1970770" y="7223"/>
                </a:lnTo>
                <a:lnTo>
                  <a:pt x="1999995" y="26924"/>
                </a:lnTo>
                <a:lnTo>
                  <a:pt x="2019696" y="56149"/>
                </a:lnTo>
                <a:lnTo>
                  <a:pt x="2026920" y="91948"/>
                </a:lnTo>
                <a:lnTo>
                  <a:pt x="2026920" y="459739"/>
                </a:lnTo>
                <a:lnTo>
                  <a:pt x="2019696" y="495538"/>
                </a:lnTo>
                <a:lnTo>
                  <a:pt x="1999996" y="524763"/>
                </a:lnTo>
                <a:lnTo>
                  <a:pt x="1970770" y="544464"/>
                </a:lnTo>
                <a:lnTo>
                  <a:pt x="1934972" y="551688"/>
                </a:lnTo>
                <a:lnTo>
                  <a:pt x="91948" y="551688"/>
                </a:lnTo>
                <a:lnTo>
                  <a:pt x="56160" y="544464"/>
                </a:lnTo>
                <a:lnTo>
                  <a:pt x="26933" y="524763"/>
                </a:lnTo>
                <a:lnTo>
                  <a:pt x="7226" y="495538"/>
                </a:lnTo>
                <a:lnTo>
                  <a:pt x="0" y="459739"/>
                </a:lnTo>
                <a:lnTo>
                  <a:pt x="0" y="91948"/>
                </a:lnTo>
                <a:close/>
              </a:path>
            </a:pathLst>
          </a:custGeom>
          <a:ln w="25400">
            <a:solidFill>
              <a:srgbClr val="FFFFFF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object 50"/>
          <p:cNvSpPr/>
          <p:nvPr/>
        </p:nvSpPr>
        <p:spPr>
          <a:xfrm>
            <a:off x="474619" y="4050459"/>
            <a:ext cx="1656110" cy="659771"/>
          </a:xfrm>
          <a:custGeom>
            <a:avLst/>
            <a:gdLst/>
            <a:ahLst/>
            <a:cxnLst/>
            <a:rect l="l" t="t" r="r" b="b"/>
            <a:pathLst>
              <a:path w="2026920" h="551814">
                <a:moveTo>
                  <a:pt x="0" y="91948"/>
                </a:moveTo>
                <a:lnTo>
                  <a:pt x="7226" y="56149"/>
                </a:lnTo>
                <a:lnTo>
                  <a:pt x="26933" y="26924"/>
                </a:lnTo>
                <a:lnTo>
                  <a:pt x="56160" y="7223"/>
                </a:lnTo>
                <a:lnTo>
                  <a:pt x="91948" y="0"/>
                </a:lnTo>
                <a:lnTo>
                  <a:pt x="1934972" y="0"/>
                </a:lnTo>
                <a:lnTo>
                  <a:pt x="1970770" y="7223"/>
                </a:lnTo>
                <a:lnTo>
                  <a:pt x="1999995" y="26924"/>
                </a:lnTo>
                <a:lnTo>
                  <a:pt x="2019696" y="56149"/>
                </a:lnTo>
                <a:lnTo>
                  <a:pt x="2026920" y="91948"/>
                </a:lnTo>
                <a:lnTo>
                  <a:pt x="2026920" y="459739"/>
                </a:lnTo>
                <a:lnTo>
                  <a:pt x="2019696" y="495538"/>
                </a:lnTo>
                <a:lnTo>
                  <a:pt x="1999996" y="524763"/>
                </a:lnTo>
                <a:lnTo>
                  <a:pt x="1970770" y="544464"/>
                </a:lnTo>
                <a:lnTo>
                  <a:pt x="1934972" y="551688"/>
                </a:lnTo>
                <a:lnTo>
                  <a:pt x="91948" y="551688"/>
                </a:lnTo>
                <a:lnTo>
                  <a:pt x="56160" y="544464"/>
                </a:lnTo>
                <a:lnTo>
                  <a:pt x="26933" y="524763"/>
                </a:lnTo>
                <a:lnTo>
                  <a:pt x="7226" y="495538"/>
                </a:lnTo>
                <a:lnTo>
                  <a:pt x="0" y="459739"/>
                </a:lnTo>
                <a:lnTo>
                  <a:pt x="0" y="91948"/>
                </a:lnTo>
                <a:close/>
              </a:path>
            </a:pathLst>
          </a:custGeom>
          <a:ln w="38100">
            <a:solidFill>
              <a:srgbClr val="FF0000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object 50"/>
          <p:cNvSpPr/>
          <p:nvPr/>
        </p:nvSpPr>
        <p:spPr>
          <a:xfrm>
            <a:off x="703722" y="5864973"/>
            <a:ext cx="2588457" cy="290595"/>
          </a:xfrm>
          <a:custGeom>
            <a:avLst/>
            <a:gdLst/>
            <a:ahLst/>
            <a:cxnLst/>
            <a:rect l="l" t="t" r="r" b="b"/>
            <a:pathLst>
              <a:path w="2026920" h="551814">
                <a:moveTo>
                  <a:pt x="0" y="91948"/>
                </a:moveTo>
                <a:lnTo>
                  <a:pt x="7226" y="56149"/>
                </a:lnTo>
                <a:lnTo>
                  <a:pt x="26933" y="26924"/>
                </a:lnTo>
                <a:lnTo>
                  <a:pt x="56160" y="7223"/>
                </a:lnTo>
                <a:lnTo>
                  <a:pt x="91948" y="0"/>
                </a:lnTo>
                <a:lnTo>
                  <a:pt x="1934972" y="0"/>
                </a:lnTo>
                <a:lnTo>
                  <a:pt x="1970770" y="7223"/>
                </a:lnTo>
                <a:lnTo>
                  <a:pt x="1999995" y="26924"/>
                </a:lnTo>
                <a:lnTo>
                  <a:pt x="2019696" y="56149"/>
                </a:lnTo>
                <a:lnTo>
                  <a:pt x="2026920" y="91948"/>
                </a:lnTo>
                <a:lnTo>
                  <a:pt x="2026920" y="459739"/>
                </a:lnTo>
                <a:lnTo>
                  <a:pt x="2019696" y="495538"/>
                </a:lnTo>
                <a:lnTo>
                  <a:pt x="1999996" y="524763"/>
                </a:lnTo>
                <a:lnTo>
                  <a:pt x="1970770" y="544464"/>
                </a:lnTo>
                <a:lnTo>
                  <a:pt x="1934972" y="551688"/>
                </a:lnTo>
                <a:lnTo>
                  <a:pt x="91948" y="551688"/>
                </a:lnTo>
                <a:lnTo>
                  <a:pt x="56160" y="544464"/>
                </a:lnTo>
                <a:lnTo>
                  <a:pt x="26933" y="524763"/>
                </a:lnTo>
                <a:lnTo>
                  <a:pt x="7226" y="495538"/>
                </a:lnTo>
                <a:lnTo>
                  <a:pt x="0" y="459739"/>
                </a:lnTo>
                <a:lnTo>
                  <a:pt x="0" y="91948"/>
                </a:lnTo>
                <a:close/>
              </a:path>
            </a:pathLst>
          </a:custGeom>
          <a:ln w="25400">
            <a:solidFill>
              <a:srgbClr val="FF0000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772703" y="5887609"/>
            <a:ext cx="23729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本次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MES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新增主機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(K6B)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9" name="直線單箭頭接點 78"/>
          <p:cNvCxnSpPr/>
          <p:nvPr/>
        </p:nvCxnSpPr>
        <p:spPr>
          <a:xfrm flipV="1">
            <a:off x="1295400" y="4724400"/>
            <a:ext cx="0" cy="114057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79"/>
          <p:cNvCxnSpPr/>
          <p:nvPr/>
        </p:nvCxnSpPr>
        <p:spPr>
          <a:xfrm flipV="1">
            <a:off x="1828800" y="4967388"/>
            <a:ext cx="1438624" cy="89758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文字方塊 80"/>
          <p:cNvSpPr txBox="1"/>
          <p:nvPr/>
        </p:nvSpPr>
        <p:spPr>
          <a:xfrm>
            <a:off x="593318" y="4443042"/>
            <a:ext cx="13116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MES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虛擬叢集主機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4034500" y="4583668"/>
            <a:ext cx="9311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測試 資料庫</a:t>
            </a:r>
          </a:p>
        </p:txBody>
      </p:sp>
      <p:sp>
        <p:nvSpPr>
          <p:cNvPr id="83" name="文字方塊 82"/>
          <p:cNvSpPr txBox="1"/>
          <p:nvPr/>
        </p:nvSpPr>
        <p:spPr>
          <a:xfrm>
            <a:off x="3384261" y="3833523"/>
            <a:ext cx="14205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MES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WIP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資料庫</a:t>
            </a:r>
          </a:p>
        </p:txBody>
      </p:sp>
      <p:pic>
        <p:nvPicPr>
          <p:cNvPr id="89" name="Picture 2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62091" y="4292025"/>
            <a:ext cx="633693" cy="246295"/>
          </a:xfrm>
          <a:prstGeom prst="rect">
            <a:avLst/>
          </a:prstGeom>
        </p:spPr>
      </p:pic>
      <p:sp>
        <p:nvSpPr>
          <p:cNvPr id="90" name="文字方塊 89"/>
          <p:cNvSpPr txBox="1"/>
          <p:nvPr/>
        </p:nvSpPr>
        <p:spPr>
          <a:xfrm>
            <a:off x="4021868" y="4201284"/>
            <a:ext cx="9311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ODS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資料庫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圓角矩形 25"/>
          <p:cNvSpPr/>
          <p:nvPr/>
        </p:nvSpPr>
        <p:spPr>
          <a:xfrm>
            <a:off x="8784850" y="2533123"/>
            <a:ext cx="1511981" cy="1678340"/>
          </a:xfrm>
          <a:prstGeom prst="roundRect">
            <a:avLst/>
          </a:prstGeom>
          <a:solidFill>
            <a:srgbClr val="6EA204">
              <a:lumMod val="75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0" name="Rounded Rectangle 20"/>
          <p:cNvSpPr/>
          <p:nvPr/>
        </p:nvSpPr>
        <p:spPr bwMode="auto">
          <a:xfrm>
            <a:off x="8983659" y="2658947"/>
            <a:ext cx="1127513" cy="450434"/>
          </a:xfrm>
          <a:prstGeom prst="roundRect">
            <a:avLst/>
          </a:prstGeom>
          <a:gradFill rotWithShape="1">
            <a:gsLst>
              <a:gs pos="0">
                <a:srgbClr val="2F97D9"/>
              </a:gs>
              <a:gs pos="100000">
                <a:srgbClr val="8FD1F0"/>
              </a:gs>
            </a:gsLst>
            <a:lin ang="5400000" scaled="0"/>
          </a:gradFill>
          <a:ln w="12700" cap="flat" cmpd="sng" algn="ctr">
            <a:solidFill>
              <a:srgbClr val="39A5E5"/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Vmware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Hypervisor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10515600" cy="471571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TW" sz="3200" b="1" kern="1200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MES</a:t>
            </a:r>
            <a:r>
              <a:rPr lang="zh-TW" altLang="en-US" sz="3200" b="1" kern="1200" dirty="0">
                <a:solidFill>
                  <a:srgbClr val="0087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整體架構示意圖第二階段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4673600" y="6461125"/>
            <a:ext cx="28448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522070" y="5866276"/>
            <a:ext cx="1876800" cy="329808"/>
            <a:chOff x="7251069" y="5873696"/>
            <a:chExt cx="3479592" cy="632005"/>
          </a:xfrm>
        </p:grpSpPr>
        <p:pic>
          <p:nvPicPr>
            <p:cNvPr id="5" name="Picture 4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251069" y="5873696"/>
              <a:ext cx="3479592" cy="632005"/>
            </a:xfrm>
            <a:prstGeom prst="rect">
              <a:avLst/>
            </a:prstGeom>
            <a:effectLst>
              <a:glow rad="825500">
                <a:srgbClr val="0076CE">
                  <a:lumMod val="60000"/>
                  <a:lumOff val="40000"/>
                  <a:alpha val="15000"/>
                </a:srgbClr>
              </a:glow>
            </a:effectLst>
          </p:spPr>
        </p:pic>
        <p:pic>
          <p:nvPicPr>
            <p:cNvPr id="7" name="Picture 13" descr="ICON_Storage_1up_Q308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6510" y="6030486"/>
              <a:ext cx="628710" cy="401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文字方塊 7"/>
          <p:cNvSpPr txBox="1"/>
          <p:nvPr/>
        </p:nvSpPr>
        <p:spPr>
          <a:xfrm>
            <a:off x="5325406" y="841729"/>
            <a:ext cx="181875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defTabSz="914400"/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F5 i2600 (LTM)</a:t>
            </a:r>
            <a:r>
              <a:rPr lang="zh-TW" altLang="en-US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*1</a:t>
            </a:r>
            <a:endParaRPr lang="zh-TW" altLang="en-US" sz="1335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10" name="Picture 4" descr="Dell EMC Networking Layer 3 Leaf-Spine Deployment and Best Practices with  OS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000" y="1703268"/>
            <a:ext cx="1878788" cy="17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ell EMC Networking Layer 3 Leaf-Spine Deployment and Best Practices with  OS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00" y="1678718"/>
            <a:ext cx="1878788" cy="17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5454528" y="1611474"/>
            <a:ext cx="1504603" cy="297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10G Switch *1   </a:t>
            </a:r>
          </a:p>
        </p:txBody>
      </p:sp>
      <p:sp>
        <p:nvSpPr>
          <p:cNvPr id="13" name="圓角矩形 24"/>
          <p:cNvSpPr/>
          <p:nvPr/>
        </p:nvSpPr>
        <p:spPr>
          <a:xfrm>
            <a:off x="4584000" y="2561467"/>
            <a:ext cx="1753122" cy="1580108"/>
          </a:xfrm>
          <a:prstGeom prst="roundRect">
            <a:avLst/>
          </a:prstGeom>
          <a:solidFill>
            <a:srgbClr val="000000">
              <a:lumMod val="50000"/>
              <a:lumOff val="50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Rounded Rectangle 20"/>
          <p:cNvSpPr/>
          <p:nvPr/>
        </p:nvSpPr>
        <p:spPr bwMode="auto">
          <a:xfrm>
            <a:off x="4740147" y="2656780"/>
            <a:ext cx="1462509" cy="245526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Oracle Database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646188" y="2965835"/>
            <a:ext cx="1630264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065" dirty="0">
                <a:solidFill>
                  <a:srgbClr val="444444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R750</a:t>
            </a:r>
            <a:r>
              <a:rPr kumimoji="1"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* 2</a:t>
            </a:r>
          </a:p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Bare Metal</a:t>
            </a:r>
            <a:endParaRPr kumimoji="1" lang="zh-TW" altLang="en-US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549124" y="3743092"/>
            <a:ext cx="1810809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Veritas</a:t>
            </a:r>
            <a:r>
              <a:rPr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335" dirty="0" err="1">
                <a:solidFill>
                  <a:srgbClr val="FFFFFF"/>
                </a:solidFill>
                <a:latin typeface="微軟正黑體" panose="020B0604030504040204" pitchFamily="34" charset="-120"/>
              </a:rPr>
              <a:t>Infosacle</a:t>
            </a:r>
            <a:r>
              <a:rPr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HA</a:t>
            </a:r>
            <a:r>
              <a:rPr lang="en-GB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endParaRPr lang="en-US" altLang="zh-TW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17" name="Picture 4" descr="Dell EMC Networking Layer 3 Leaf-Spine Deployment and Best Practices with  OS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168" y="5302577"/>
            <a:ext cx="1878788" cy="17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Dell EMC Networking Layer 3 Leaf-Spine Deployment and Best Practices with  OS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077" y="5489837"/>
            <a:ext cx="1878788" cy="17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6255195" y="5734427"/>
            <a:ext cx="198468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</a:pPr>
            <a:r>
              <a:rPr kumimoji="1" lang="en-US" altLang="zh-TW" sz="1335" dirty="0" err="1">
                <a:solidFill>
                  <a:srgbClr val="000000"/>
                </a:solidFill>
                <a:latin typeface="微軟正黑體" panose="020B0604030504040204" pitchFamily="34" charset="-120"/>
              </a:rPr>
              <a:t>PowerStore</a:t>
            </a:r>
            <a:r>
              <a:rPr kumimoji="1"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 1000T</a:t>
            </a:r>
          </a:p>
          <a:p>
            <a:pPr algn="ctr" defTabSz="1219200" fontAlgn="base">
              <a:buClr>
                <a:srgbClr val="007DB8"/>
              </a:buClr>
            </a:pPr>
            <a:r>
              <a:rPr kumimoji="1" lang="en-US" altLang="zh-TW" sz="1335" dirty="0" err="1">
                <a:solidFill>
                  <a:srgbClr val="000000"/>
                </a:solidFill>
                <a:latin typeface="微軟正黑體" panose="020B0604030504040204" pitchFamily="34" charset="-120"/>
              </a:rPr>
              <a:t>NVMe</a:t>
            </a:r>
            <a:r>
              <a:rPr kumimoji="1"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 Storage</a:t>
            </a:r>
          </a:p>
        </p:txBody>
      </p:sp>
      <p:sp>
        <p:nvSpPr>
          <p:cNvPr id="20" name="矩形 19"/>
          <p:cNvSpPr/>
          <p:nvPr/>
        </p:nvSpPr>
        <p:spPr>
          <a:xfrm>
            <a:off x="6558547" y="5221238"/>
            <a:ext cx="1208985" cy="707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DS-6610B*2 </a:t>
            </a:r>
          </a:p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SAN Switch</a:t>
            </a:r>
          </a:p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altLang="zh-TW" sz="1335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2" name="圓角矩形 113"/>
          <p:cNvSpPr/>
          <p:nvPr/>
        </p:nvSpPr>
        <p:spPr>
          <a:xfrm>
            <a:off x="7288165" y="2556012"/>
            <a:ext cx="1293937" cy="1584000"/>
          </a:xfrm>
          <a:prstGeom prst="roundRect">
            <a:avLst/>
          </a:prstGeom>
          <a:solidFill>
            <a:srgbClr val="CE1126">
              <a:lumMod val="40000"/>
              <a:lumOff val="60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3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912" y="3559897"/>
            <a:ext cx="869414" cy="267411"/>
          </a:xfrm>
          <a:prstGeom prst="rect">
            <a:avLst/>
          </a:prstGeom>
        </p:spPr>
      </p:pic>
      <p:sp>
        <p:nvSpPr>
          <p:cNvPr id="24" name="Rounded Rectangle 20"/>
          <p:cNvSpPr/>
          <p:nvPr/>
        </p:nvSpPr>
        <p:spPr bwMode="auto">
          <a:xfrm>
            <a:off x="7398913" y="2636230"/>
            <a:ext cx="1092796" cy="208499"/>
          </a:xfrm>
          <a:prstGeom prst="roundRect">
            <a:avLst/>
          </a:prstGeom>
          <a:solidFill>
            <a:srgbClr val="CE1126">
              <a:lumMod val="20000"/>
              <a:lumOff val="80000"/>
            </a:srgbClr>
          </a:solidFill>
          <a:ln w="12700" cap="flat" cmpd="sng" algn="ctr">
            <a:solidFill>
              <a:srgbClr val="EE6411">
                <a:lumMod val="20000"/>
                <a:lumOff val="8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NAS Service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398913" y="2942504"/>
            <a:ext cx="1114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200" dirty="0">
                <a:solidFill>
                  <a:srgbClr val="FFFFFF"/>
                </a:solidFill>
                <a:latin typeface="微軟正黑體" panose="020B0604030504040204" pitchFamily="34" charset="-120"/>
              </a:rPr>
              <a:t>Isilon</a:t>
            </a:r>
            <a:r>
              <a:rPr kumimoji="1" lang="zh-TW" altLang="en-US" sz="1200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200" dirty="0">
                <a:solidFill>
                  <a:srgbClr val="FFFFFF"/>
                </a:solidFill>
                <a:latin typeface="微軟正黑體" panose="020B0604030504040204" pitchFamily="34" charset="-120"/>
              </a:rPr>
              <a:t>H500 </a:t>
            </a:r>
            <a:endParaRPr kumimoji="1" lang="zh-TW" altLang="en-US" sz="1200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117942" y="2544402"/>
            <a:ext cx="2335964" cy="2422987"/>
          </a:xfrm>
          <a:prstGeom prst="roundRect">
            <a:avLst/>
          </a:prstGeom>
          <a:solidFill>
            <a:srgbClr val="6EA204">
              <a:lumMod val="75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圓角矩形 25"/>
          <p:cNvSpPr/>
          <p:nvPr/>
        </p:nvSpPr>
        <p:spPr>
          <a:xfrm>
            <a:off x="275291" y="3390543"/>
            <a:ext cx="2027692" cy="1440207"/>
          </a:xfrm>
          <a:prstGeom prst="roundRect">
            <a:avLst/>
          </a:prstGeom>
          <a:noFill/>
          <a:ln w="19050" cap="flat" cmpd="sng" algn="ctr">
            <a:solidFill>
              <a:srgbClr val="FFC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8" name="Picture 2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169" y="3489638"/>
            <a:ext cx="633693" cy="246295"/>
          </a:xfrm>
          <a:prstGeom prst="rect">
            <a:avLst/>
          </a:prstGeom>
        </p:spPr>
      </p:pic>
      <p:pic>
        <p:nvPicPr>
          <p:cNvPr id="29" name="Picture 2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507" y="3489638"/>
            <a:ext cx="633693" cy="246295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182016" y="2993320"/>
            <a:ext cx="214713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R750</a:t>
            </a:r>
            <a:r>
              <a:rPr kumimoji="1"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*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5 Compute Node</a:t>
            </a:r>
          </a:p>
        </p:txBody>
      </p:sp>
      <p:sp>
        <p:nvSpPr>
          <p:cNvPr id="31" name="Rounded Rectangle 20"/>
          <p:cNvSpPr/>
          <p:nvPr/>
        </p:nvSpPr>
        <p:spPr bwMode="auto">
          <a:xfrm>
            <a:off x="280680" y="2670226"/>
            <a:ext cx="1987765" cy="219101"/>
          </a:xfrm>
          <a:prstGeom prst="roundRect">
            <a:avLst/>
          </a:prstGeom>
          <a:gradFill rotWithShape="1">
            <a:gsLst>
              <a:gs pos="0">
                <a:srgbClr val="2F97D9"/>
              </a:gs>
              <a:gs pos="100000">
                <a:srgbClr val="8FD1F0"/>
              </a:gs>
            </a:gsLst>
            <a:lin ang="5400000" scaled="0"/>
          </a:gradFill>
          <a:ln w="12700" cap="flat" cmpd="sng" algn="ctr">
            <a:solidFill>
              <a:srgbClr val="39A5E5"/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465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VMware Hypervisor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259192" y="3758911"/>
            <a:ext cx="2050812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V</a:t>
            </a:r>
            <a:r>
              <a:rPr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M</a:t>
            </a:r>
            <a:r>
              <a:rPr lang="en-GB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ware HA</a:t>
            </a:r>
            <a:endParaRPr lang="en-US" altLang="zh-TW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33" name="Picture 2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752" y="3489638"/>
            <a:ext cx="633693" cy="246295"/>
          </a:xfrm>
          <a:prstGeom prst="rect">
            <a:avLst/>
          </a:prstGeom>
        </p:spPr>
      </p:pic>
      <p:pic>
        <p:nvPicPr>
          <p:cNvPr id="34" name="Picture 2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7866" y="3877549"/>
            <a:ext cx="633693" cy="24629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00" y="1125000"/>
            <a:ext cx="1818751" cy="184803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019" y="1139183"/>
            <a:ext cx="1818751" cy="184803"/>
          </a:xfrm>
          <a:prstGeom prst="rect">
            <a:avLst/>
          </a:prstGeom>
        </p:spPr>
      </p:pic>
      <p:sp>
        <p:nvSpPr>
          <p:cNvPr id="38" name="圓角矩形 24"/>
          <p:cNvSpPr/>
          <p:nvPr/>
        </p:nvSpPr>
        <p:spPr>
          <a:xfrm>
            <a:off x="9881235" y="4531360"/>
            <a:ext cx="2113280" cy="1203325"/>
          </a:xfrm>
          <a:prstGeom prst="roundRect">
            <a:avLst/>
          </a:prstGeom>
          <a:solidFill>
            <a:srgbClr val="F2AF00">
              <a:lumMod val="20000"/>
              <a:lumOff val="80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圓角矩形 90"/>
          <p:cNvSpPr/>
          <p:nvPr/>
        </p:nvSpPr>
        <p:spPr>
          <a:xfrm>
            <a:off x="10770952" y="2552487"/>
            <a:ext cx="1223507" cy="1584000"/>
          </a:xfrm>
          <a:prstGeom prst="roundRect">
            <a:avLst/>
          </a:prstGeom>
          <a:solidFill>
            <a:srgbClr val="0070C0"/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0776000" y="2853000"/>
            <a:ext cx="1270509" cy="30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Data </a:t>
            </a:r>
            <a:r>
              <a:rPr kumimoji="1" lang="en-US" altLang="zh-TW" sz="1200" dirty="0">
                <a:solidFill>
                  <a:srgbClr val="FFFFFF"/>
                </a:solidFill>
                <a:latin typeface="微軟正黑體" panose="020B0604030504040204" pitchFamily="34" charset="-120"/>
              </a:rPr>
              <a:t>Domain</a:t>
            </a:r>
            <a:endParaRPr kumimoji="1" lang="zh-TW" altLang="en-US" sz="1200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3" name="Rounded Rectangle 20"/>
          <p:cNvSpPr/>
          <p:nvPr/>
        </p:nvSpPr>
        <p:spPr bwMode="auto">
          <a:xfrm>
            <a:off x="10923442" y="2673890"/>
            <a:ext cx="895752" cy="251110"/>
          </a:xfrm>
          <a:prstGeom prst="roundRect">
            <a:avLst/>
          </a:prstGeom>
          <a:solidFill>
            <a:srgbClr val="41B6E6"/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Backup</a:t>
            </a: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1283" y="3550339"/>
            <a:ext cx="830549" cy="219798"/>
          </a:xfrm>
          <a:prstGeom prst="rect">
            <a:avLst/>
          </a:prstGeom>
        </p:spPr>
      </p:pic>
      <p:cxnSp>
        <p:nvCxnSpPr>
          <p:cNvPr id="45" name="直線接點 44"/>
          <p:cNvCxnSpPr/>
          <p:nvPr/>
        </p:nvCxnSpPr>
        <p:spPr>
          <a:xfrm flipH="1">
            <a:off x="273674" y="1863709"/>
            <a:ext cx="624000" cy="0"/>
          </a:xfrm>
          <a:prstGeom prst="line">
            <a:avLst/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46" name="直線接點 45"/>
          <p:cNvCxnSpPr/>
          <p:nvPr/>
        </p:nvCxnSpPr>
        <p:spPr>
          <a:xfrm flipH="1">
            <a:off x="273674" y="1530653"/>
            <a:ext cx="624000" cy="0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sp>
        <p:nvSpPr>
          <p:cNvPr id="47" name="文字方塊 46"/>
          <p:cNvSpPr txBox="1"/>
          <p:nvPr/>
        </p:nvSpPr>
        <p:spPr>
          <a:xfrm>
            <a:off x="275291" y="1130567"/>
            <a:ext cx="18747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</a:rPr>
              <a:t>圖例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1019797" y="1450611"/>
            <a:ext cx="86535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IP</a:t>
            </a:r>
            <a:r>
              <a:rPr lang="zh-TW" altLang="en-US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網路連接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1018181" y="1746239"/>
            <a:ext cx="1068541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SAN</a:t>
            </a:r>
            <a:r>
              <a:rPr lang="zh-TW" altLang="en-US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網路連接</a:t>
            </a:r>
          </a:p>
        </p:txBody>
      </p:sp>
      <p:cxnSp>
        <p:nvCxnSpPr>
          <p:cNvPr id="50" name="直線接點 93"/>
          <p:cNvCxnSpPr>
            <a:stCxn id="26" idx="2"/>
            <a:endCxn id="17" idx="0"/>
          </p:cNvCxnSpPr>
          <p:nvPr/>
        </p:nvCxnSpPr>
        <p:spPr>
          <a:xfrm rot="16200000" flipH="1">
            <a:off x="3205649" y="3047664"/>
            <a:ext cx="335188" cy="4174638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1" name="直線接點 93"/>
          <p:cNvCxnSpPr>
            <a:stCxn id="17" idx="0"/>
            <a:endCxn id="13" idx="2"/>
          </p:cNvCxnSpPr>
          <p:nvPr/>
        </p:nvCxnSpPr>
        <p:spPr>
          <a:xfrm rot="16200000" flipV="1">
            <a:off x="4880061" y="4722075"/>
            <a:ext cx="1161002" cy="1"/>
          </a:xfrm>
          <a:prstGeom prst="bentConnector3">
            <a:avLst>
              <a:gd name="adj1" fmla="val 50000"/>
            </a:avLst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2" name="直線接點 93"/>
          <p:cNvCxnSpPr>
            <a:endCxn id="18" idx="2"/>
          </p:cNvCxnSpPr>
          <p:nvPr/>
        </p:nvCxnSpPr>
        <p:spPr>
          <a:xfrm flipV="1">
            <a:off x="5460471" y="5664220"/>
            <a:ext cx="1" cy="202057"/>
          </a:xfrm>
          <a:prstGeom prst="straightConnector1">
            <a:avLst/>
          </a:prstGeom>
          <a:noFill/>
          <a:ln w="31750" cap="flat" cmpd="sng" algn="ctr">
            <a:solidFill>
              <a:srgbClr val="FFC000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60" name="Rounded Rectangle 20"/>
          <p:cNvSpPr/>
          <p:nvPr/>
        </p:nvSpPr>
        <p:spPr bwMode="auto">
          <a:xfrm>
            <a:off x="9990537" y="4612332"/>
            <a:ext cx="1038273" cy="259610"/>
          </a:xfrm>
          <a:prstGeom prst="roundRect">
            <a:avLst/>
          </a:prstGeom>
          <a:solidFill>
            <a:srgbClr val="6EA204"/>
          </a:solidFill>
          <a:ln w="12700" cap="flat" cmpd="sng" algn="ctr">
            <a:solidFill>
              <a:srgbClr val="6EA204"/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Standalone</a:t>
            </a:r>
          </a:p>
        </p:txBody>
      </p:sp>
      <p:grpSp>
        <p:nvGrpSpPr>
          <p:cNvPr id="61" name="群組 60"/>
          <p:cNvGrpSpPr/>
          <p:nvPr/>
        </p:nvGrpSpPr>
        <p:grpSpPr>
          <a:xfrm>
            <a:off x="4718771" y="3474473"/>
            <a:ext cx="1497392" cy="246295"/>
            <a:chOff x="2676325" y="3488138"/>
            <a:chExt cx="1123044" cy="184721"/>
          </a:xfrm>
        </p:grpSpPr>
        <p:pic>
          <p:nvPicPr>
            <p:cNvPr id="62" name="Picture 2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6325" y="3488138"/>
              <a:ext cx="475270" cy="184721"/>
            </a:xfrm>
            <a:prstGeom prst="rect">
              <a:avLst/>
            </a:prstGeom>
          </p:spPr>
        </p:pic>
        <p:pic>
          <p:nvPicPr>
            <p:cNvPr id="63" name="Picture 2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4099" y="3488138"/>
              <a:ext cx="475270" cy="184721"/>
            </a:xfrm>
            <a:prstGeom prst="rect">
              <a:avLst/>
            </a:prstGeom>
          </p:spPr>
        </p:pic>
      </p:grpSp>
      <p:pic>
        <p:nvPicPr>
          <p:cNvPr id="64" name="Picture 2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667" y="4972036"/>
            <a:ext cx="633693" cy="246295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10191667" y="5151346"/>
            <a:ext cx="633693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335" dirty="0">
                <a:solidFill>
                  <a:srgbClr val="444444"/>
                </a:solidFill>
                <a:latin typeface="微軟正黑體" panose="020B0604030504040204" pitchFamily="34" charset="-120"/>
              </a:rPr>
              <a:t>測試</a:t>
            </a:r>
            <a:endParaRPr lang="en-US" altLang="zh-TW" sz="1335" dirty="0">
              <a:solidFill>
                <a:srgbClr val="444444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7" name="圓角矩形 24"/>
          <p:cNvSpPr/>
          <p:nvPr/>
        </p:nvSpPr>
        <p:spPr>
          <a:xfrm>
            <a:off x="2561241" y="2585541"/>
            <a:ext cx="1935698" cy="2390254"/>
          </a:xfrm>
          <a:prstGeom prst="roundRect">
            <a:avLst/>
          </a:prstGeom>
          <a:solidFill>
            <a:srgbClr val="F2AF00"/>
          </a:solidFill>
          <a:ln w="38100" cap="flat" cmpd="sng" algn="ctr">
            <a:solidFill>
              <a:srgbClr val="CE11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8" name="Rounded Rectangle 20"/>
          <p:cNvSpPr/>
          <p:nvPr/>
        </p:nvSpPr>
        <p:spPr bwMode="auto">
          <a:xfrm>
            <a:off x="2707761" y="2675591"/>
            <a:ext cx="1630264" cy="236688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MES Database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2708248" y="2869164"/>
            <a:ext cx="1630264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065" dirty="0">
                <a:solidFill>
                  <a:srgbClr val="444444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R750</a:t>
            </a:r>
            <a:r>
              <a:rPr kumimoji="1"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* 5</a:t>
            </a:r>
          </a:p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Bare Metal</a:t>
            </a:r>
            <a:endParaRPr kumimoji="1" lang="zh-TW" altLang="en-US" sz="1335" dirty="0">
              <a:solidFill>
                <a:srgbClr val="FFFFFF"/>
              </a:solidFill>
              <a:latin typeface="微軟正黑體" panose="020B0604030504040204" pitchFamily="34" charset="-120"/>
            </a:endParaRPr>
          </a:p>
        </p:txBody>
      </p:sp>
      <p:grpSp>
        <p:nvGrpSpPr>
          <p:cNvPr id="70" name="群組 69"/>
          <p:cNvGrpSpPr/>
          <p:nvPr/>
        </p:nvGrpSpPr>
        <p:grpSpPr>
          <a:xfrm>
            <a:off x="2789835" y="3468408"/>
            <a:ext cx="1497392" cy="246305"/>
            <a:chOff x="2676325" y="3513317"/>
            <a:chExt cx="1123044" cy="184729"/>
          </a:xfrm>
        </p:grpSpPr>
        <p:pic>
          <p:nvPicPr>
            <p:cNvPr id="71" name="Picture 2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6325" y="3513317"/>
              <a:ext cx="475270" cy="184721"/>
            </a:xfrm>
            <a:prstGeom prst="rect">
              <a:avLst/>
            </a:prstGeom>
          </p:spPr>
        </p:pic>
        <p:pic>
          <p:nvPicPr>
            <p:cNvPr id="72" name="Picture 2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4099" y="3513325"/>
              <a:ext cx="475270" cy="184721"/>
            </a:xfrm>
            <a:prstGeom prst="rect">
              <a:avLst/>
            </a:prstGeom>
          </p:spPr>
        </p:pic>
      </p:grpSp>
      <p:pic>
        <p:nvPicPr>
          <p:cNvPr id="73" name="Picture 2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0992" y="4975997"/>
            <a:ext cx="633693" cy="246295"/>
          </a:xfrm>
          <a:prstGeom prst="rect">
            <a:avLst/>
          </a:prstGeom>
        </p:spPr>
      </p:pic>
      <p:pic>
        <p:nvPicPr>
          <p:cNvPr id="74" name="Picture 2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000" y="4173305"/>
            <a:ext cx="633693" cy="246295"/>
          </a:xfrm>
          <a:prstGeom prst="rect">
            <a:avLst/>
          </a:prstGeom>
        </p:spPr>
      </p:pic>
      <p:sp>
        <p:nvSpPr>
          <p:cNvPr id="75" name="object 50"/>
          <p:cNvSpPr/>
          <p:nvPr/>
        </p:nvSpPr>
        <p:spPr>
          <a:xfrm>
            <a:off x="2683006" y="3409914"/>
            <a:ext cx="1656110" cy="539188"/>
          </a:xfrm>
          <a:custGeom>
            <a:avLst/>
            <a:gdLst/>
            <a:ahLst/>
            <a:cxnLst/>
            <a:rect l="l" t="t" r="r" b="b"/>
            <a:pathLst>
              <a:path w="2026920" h="551814">
                <a:moveTo>
                  <a:pt x="0" y="91948"/>
                </a:moveTo>
                <a:lnTo>
                  <a:pt x="7226" y="56149"/>
                </a:lnTo>
                <a:lnTo>
                  <a:pt x="26933" y="26924"/>
                </a:lnTo>
                <a:lnTo>
                  <a:pt x="56160" y="7223"/>
                </a:lnTo>
                <a:lnTo>
                  <a:pt x="91948" y="0"/>
                </a:lnTo>
                <a:lnTo>
                  <a:pt x="1934972" y="0"/>
                </a:lnTo>
                <a:lnTo>
                  <a:pt x="1970770" y="7223"/>
                </a:lnTo>
                <a:lnTo>
                  <a:pt x="1999995" y="26924"/>
                </a:lnTo>
                <a:lnTo>
                  <a:pt x="2019696" y="56149"/>
                </a:lnTo>
                <a:lnTo>
                  <a:pt x="2026920" y="91948"/>
                </a:lnTo>
                <a:lnTo>
                  <a:pt x="2026920" y="459739"/>
                </a:lnTo>
                <a:lnTo>
                  <a:pt x="2019696" y="495538"/>
                </a:lnTo>
                <a:lnTo>
                  <a:pt x="1999996" y="524763"/>
                </a:lnTo>
                <a:lnTo>
                  <a:pt x="1970770" y="544464"/>
                </a:lnTo>
                <a:lnTo>
                  <a:pt x="1934972" y="551688"/>
                </a:lnTo>
                <a:lnTo>
                  <a:pt x="91948" y="551688"/>
                </a:lnTo>
                <a:lnTo>
                  <a:pt x="56160" y="544464"/>
                </a:lnTo>
                <a:lnTo>
                  <a:pt x="26933" y="524763"/>
                </a:lnTo>
                <a:lnTo>
                  <a:pt x="7226" y="495538"/>
                </a:lnTo>
                <a:lnTo>
                  <a:pt x="0" y="459739"/>
                </a:lnTo>
                <a:lnTo>
                  <a:pt x="0" y="91948"/>
                </a:lnTo>
                <a:close/>
              </a:path>
            </a:pathLst>
          </a:custGeom>
          <a:ln w="25400">
            <a:solidFill>
              <a:srgbClr val="FFFFFF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object 50"/>
          <p:cNvSpPr/>
          <p:nvPr/>
        </p:nvSpPr>
        <p:spPr>
          <a:xfrm>
            <a:off x="474619" y="4050459"/>
            <a:ext cx="1656110" cy="659771"/>
          </a:xfrm>
          <a:custGeom>
            <a:avLst/>
            <a:gdLst/>
            <a:ahLst/>
            <a:cxnLst/>
            <a:rect l="l" t="t" r="r" b="b"/>
            <a:pathLst>
              <a:path w="2026920" h="551814">
                <a:moveTo>
                  <a:pt x="0" y="91948"/>
                </a:moveTo>
                <a:lnTo>
                  <a:pt x="7226" y="56149"/>
                </a:lnTo>
                <a:lnTo>
                  <a:pt x="26933" y="26924"/>
                </a:lnTo>
                <a:lnTo>
                  <a:pt x="56160" y="7223"/>
                </a:lnTo>
                <a:lnTo>
                  <a:pt x="91948" y="0"/>
                </a:lnTo>
                <a:lnTo>
                  <a:pt x="1934972" y="0"/>
                </a:lnTo>
                <a:lnTo>
                  <a:pt x="1970770" y="7223"/>
                </a:lnTo>
                <a:lnTo>
                  <a:pt x="1999995" y="26924"/>
                </a:lnTo>
                <a:lnTo>
                  <a:pt x="2019696" y="56149"/>
                </a:lnTo>
                <a:lnTo>
                  <a:pt x="2026920" y="91948"/>
                </a:lnTo>
                <a:lnTo>
                  <a:pt x="2026920" y="459739"/>
                </a:lnTo>
                <a:lnTo>
                  <a:pt x="2019696" y="495538"/>
                </a:lnTo>
                <a:lnTo>
                  <a:pt x="1999996" y="524763"/>
                </a:lnTo>
                <a:lnTo>
                  <a:pt x="1970770" y="544464"/>
                </a:lnTo>
                <a:lnTo>
                  <a:pt x="1934972" y="551688"/>
                </a:lnTo>
                <a:lnTo>
                  <a:pt x="91948" y="551688"/>
                </a:lnTo>
                <a:lnTo>
                  <a:pt x="56160" y="544464"/>
                </a:lnTo>
                <a:lnTo>
                  <a:pt x="26933" y="524763"/>
                </a:lnTo>
                <a:lnTo>
                  <a:pt x="7226" y="495538"/>
                </a:lnTo>
                <a:lnTo>
                  <a:pt x="0" y="459739"/>
                </a:lnTo>
                <a:lnTo>
                  <a:pt x="0" y="91948"/>
                </a:lnTo>
                <a:close/>
              </a:path>
            </a:pathLst>
          </a:custGeom>
          <a:ln w="38100">
            <a:solidFill>
              <a:srgbClr val="FF0000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object 50"/>
          <p:cNvSpPr/>
          <p:nvPr/>
        </p:nvSpPr>
        <p:spPr>
          <a:xfrm>
            <a:off x="703722" y="5864973"/>
            <a:ext cx="2014763" cy="354749"/>
          </a:xfrm>
          <a:custGeom>
            <a:avLst/>
            <a:gdLst/>
            <a:ahLst/>
            <a:cxnLst/>
            <a:rect l="l" t="t" r="r" b="b"/>
            <a:pathLst>
              <a:path w="2026920" h="551814">
                <a:moveTo>
                  <a:pt x="0" y="91948"/>
                </a:moveTo>
                <a:lnTo>
                  <a:pt x="7226" y="56149"/>
                </a:lnTo>
                <a:lnTo>
                  <a:pt x="26933" y="26924"/>
                </a:lnTo>
                <a:lnTo>
                  <a:pt x="56160" y="7223"/>
                </a:lnTo>
                <a:lnTo>
                  <a:pt x="91948" y="0"/>
                </a:lnTo>
                <a:lnTo>
                  <a:pt x="1934972" y="0"/>
                </a:lnTo>
                <a:lnTo>
                  <a:pt x="1970770" y="7223"/>
                </a:lnTo>
                <a:lnTo>
                  <a:pt x="1999995" y="26924"/>
                </a:lnTo>
                <a:lnTo>
                  <a:pt x="2019696" y="56149"/>
                </a:lnTo>
                <a:lnTo>
                  <a:pt x="2026920" y="91948"/>
                </a:lnTo>
                <a:lnTo>
                  <a:pt x="2026920" y="459739"/>
                </a:lnTo>
                <a:lnTo>
                  <a:pt x="2019696" y="495538"/>
                </a:lnTo>
                <a:lnTo>
                  <a:pt x="1999996" y="524763"/>
                </a:lnTo>
                <a:lnTo>
                  <a:pt x="1970770" y="544464"/>
                </a:lnTo>
                <a:lnTo>
                  <a:pt x="1934972" y="551688"/>
                </a:lnTo>
                <a:lnTo>
                  <a:pt x="91948" y="551688"/>
                </a:lnTo>
                <a:lnTo>
                  <a:pt x="56160" y="544464"/>
                </a:lnTo>
                <a:lnTo>
                  <a:pt x="26933" y="524763"/>
                </a:lnTo>
                <a:lnTo>
                  <a:pt x="7226" y="495538"/>
                </a:lnTo>
                <a:lnTo>
                  <a:pt x="0" y="459739"/>
                </a:lnTo>
                <a:lnTo>
                  <a:pt x="0" y="91948"/>
                </a:lnTo>
                <a:close/>
              </a:path>
            </a:pathLst>
          </a:custGeom>
          <a:ln w="25400">
            <a:solidFill>
              <a:srgbClr val="FF0000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772703" y="5928553"/>
            <a:ext cx="18767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本次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MES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新增主機</a:t>
            </a:r>
          </a:p>
        </p:txBody>
      </p:sp>
      <p:cxnSp>
        <p:nvCxnSpPr>
          <p:cNvPr id="79" name="直線單箭頭接點 78"/>
          <p:cNvCxnSpPr/>
          <p:nvPr/>
        </p:nvCxnSpPr>
        <p:spPr>
          <a:xfrm flipH="1" flipV="1">
            <a:off x="929862" y="4729500"/>
            <a:ext cx="365538" cy="113547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79"/>
          <p:cNvCxnSpPr/>
          <p:nvPr/>
        </p:nvCxnSpPr>
        <p:spPr>
          <a:xfrm flipV="1">
            <a:off x="1828800" y="4967388"/>
            <a:ext cx="1438624" cy="89758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文字方塊 80"/>
          <p:cNvSpPr txBox="1"/>
          <p:nvPr/>
        </p:nvSpPr>
        <p:spPr>
          <a:xfrm>
            <a:off x="593318" y="4443042"/>
            <a:ext cx="13116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MES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虛擬叢集主機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10794492" y="5231966"/>
            <a:ext cx="9311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測試 資料庫</a:t>
            </a:r>
          </a:p>
        </p:txBody>
      </p:sp>
      <p:sp>
        <p:nvSpPr>
          <p:cNvPr id="83" name="文字方塊 82"/>
          <p:cNvSpPr txBox="1"/>
          <p:nvPr/>
        </p:nvSpPr>
        <p:spPr>
          <a:xfrm>
            <a:off x="2799843" y="3738236"/>
            <a:ext cx="14205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MES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WIP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資料庫</a:t>
            </a:r>
          </a:p>
        </p:txBody>
      </p:sp>
      <p:pic>
        <p:nvPicPr>
          <p:cNvPr id="89" name="Picture 2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7673" y="4196738"/>
            <a:ext cx="633693" cy="246295"/>
          </a:xfrm>
          <a:prstGeom prst="rect">
            <a:avLst/>
          </a:prstGeom>
        </p:spPr>
      </p:pic>
      <p:sp>
        <p:nvSpPr>
          <p:cNvPr id="90" name="文字方塊 89"/>
          <p:cNvSpPr txBox="1"/>
          <p:nvPr/>
        </p:nvSpPr>
        <p:spPr>
          <a:xfrm>
            <a:off x="3437450" y="4105997"/>
            <a:ext cx="9311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ODS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資料庫</a:t>
            </a:r>
          </a:p>
        </p:txBody>
      </p:sp>
      <p:cxnSp>
        <p:nvCxnSpPr>
          <p:cNvPr id="115" name="直線接點 114"/>
          <p:cNvCxnSpPr/>
          <p:nvPr/>
        </p:nvCxnSpPr>
        <p:spPr>
          <a:xfrm flipH="1">
            <a:off x="1240451" y="2265249"/>
            <a:ext cx="6694683" cy="513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17" name="直線接點 116"/>
          <p:cNvCxnSpPr>
            <a:stCxn id="22" idx="0"/>
          </p:cNvCxnSpPr>
          <p:nvPr/>
        </p:nvCxnSpPr>
        <p:spPr>
          <a:xfrm flipH="1" flipV="1">
            <a:off x="7925413" y="2256261"/>
            <a:ext cx="9721" cy="299751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19" name="直線接點 118"/>
          <p:cNvCxnSpPr/>
          <p:nvPr/>
        </p:nvCxnSpPr>
        <p:spPr>
          <a:xfrm flipH="1" flipV="1">
            <a:off x="5574687" y="2270754"/>
            <a:ext cx="1" cy="299751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20" name="直線接點 119"/>
          <p:cNvCxnSpPr>
            <a:stCxn id="67" idx="0"/>
          </p:cNvCxnSpPr>
          <p:nvPr/>
        </p:nvCxnSpPr>
        <p:spPr>
          <a:xfrm flipH="1" flipV="1">
            <a:off x="3522893" y="2248730"/>
            <a:ext cx="6197" cy="336811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21" name="直線接點 120"/>
          <p:cNvCxnSpPr/>
          <p:nvPr/>
        </p:nvCxnSpPr>
        <p:spPr>
          <a:xfrm flipH="1" flipV="1">
            <a:off x="1250251" y="2268529"/>
            <a:ext cx="1" cy="299751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24" name="直線接點 123"/>
          <p:cNvCxnSpPr>
            <a:endCxn id="11" idx="2"/>
          </p:cNvCxnSpPr>
          <p:nvPr/>
        </p:nvCxnSpPr>
        <p:spPr>
          <a:xfrm flipV="1">
            <a:off x="4581593" y="1853101"/>
            <a:ext cx="5801" cy="417653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27" name="直線接點 126"/>
          <p:cNvCxnSpPr/>
          <p:nvPr/>
        </p:nvCxnSpPr>
        <p:spPr>
          <a:xfrm flipV="1">
            <a:off x="4574257" y="1307307"/>
            <a:ext cx="5801" cy="417653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28" name="直線接點 127"/>
          <p:cNvCxnSpPr/>
          <p:nvPr/>
        </p:nvCxnSpPr>
        <p:spPr>
          <a:xfrm flipH="1" flipV="1">
            <a:off x="9520345" y="2260564"/>
            <a:ext cx="1739191" cy="16176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29" name="直線接點 128"/>
          <p:cNvCxnSpPr/>
          <p:nvPr/>
        </p:nvCxnSpPr>
        <p:spPr>
          <a:xfrm flipH="1" flipV="1">
            <a:off x="11259536" y="2265249"/>
            <a:ext cx="1" cy="299751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30" name="直線接點 129"/>
          <p:cNvCxnSpPr/>
          <p:nvPr/>
        </p:nvCxnSpPr>
        <p:spPr>
          <a:xfrm flipH="1" flipV="1">
            <a:off x="10487124" y="1877651"/>
            <a:ext cx="876" cy="2653902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137" name="直線接點 136"/>
          <p:cNvCxnSpPr>
            <a:stCxn id="139" idx="0"/>
          </p:cNvCxnSpPr>
          <p:nvPr/>
        </p:nvCxnSpPr>
        <p:spPr>
          <a:xfrm flipV="1">
            <a:off x="9540841" y="2243221"/>
            <a:ext cx="0" cy="289902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sp>
        <p:nvSpPr>
          <p:cNvPr id="141" name="文字方塊 140"/>
          <p:cNvSpPr txBox="1"/>
          <p:nvPr/>
        </p:nvSpPr>
        <p:spPr>
          <a:xfrm>
            <a:off x="8654359" y="3372293"/>
            <a:ext cx="177296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R750</a:t>
            </a:r>
            <a:r>
              <a:rPr kumimoji="1" lang="zh-TW" altLang="en-US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 * </a:t>
            </a: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1 </a:t>
            </a:r>
          </a:p>
          <a:p>
            <a:pPr algn="ctr" defTabSz="1219200" fontAlgn="base">
              <a:buClr>
                <a:srgbClr val="007DB8"/>
              </a:buClr>
              <a:defRPr/>
            </a:pPr>
            <a:r>
              <a:rPr kumimoji="1" lang="en-US" altLang="zh-TW" sz="1335" dirty="0">
                <a:solidFill>
                  <a:srgbClr val="FFFFFF"/>
                </a:solidFill>
                <a:latin typeface="微軟正黑體" panose="020B0604030504040204" pitchFamily="34" charset="-120"/>
              </a:rPr>
              <a:t>Replication Node</a:t>
            </a:r>
          </a:p>
        </p:txBody>
      </p:sp>
      <p:cxnSp>
        <p:nvCxnSpPr>
          <p:cNvPr id="147" name="直線接點 146"/>
          <p:cNvCxnSpPr/>
          <p:nvPr/>
        </p:nvCxnSpPr>
        <p:spPr>
          <a:xfrm flipV="1">
            <a:off x="8688000" y="983009"/>
            <a:ext cx="0" cy="5328000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lgDash"/>
            <a:miter lim="800000"/>
            <a:headEnd type="none" w="med" len="sm"/>
            <a:tailEnd type="none" w="lg" len="med"/>
          </a:ln>
          <a:effectLst/>
        </p:spPr>
      </p:cxnSp>
      <p:sp>
        <p:nvSpPr>
          <p:cNvPr id="156" name="文字方塊 155"/>
          <p:cNvSpPr txBox="1"/>
          <p:nvPr/>
        </p:nvSpPr>
        <p:spPr>
          <a:xfrm>
            <a:off x="10383146" y="855073"/>
            <a:ext cx="181875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defTabSz="914400"/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F5 i2600 (LTM)</a:t>
            </a:r>
            <a:r>
              <a:rPr lang="zh-TW" altLang="en-US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*1</a:t>
            </a:r>
            <a:endParaRPr lang="zh-TW" altLang="en-US" sz="1335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57" name="文字方塊 156"/>
          <p:cNvSpPr txBox="1"/>
          <p:nvPr/>
        </p:nvSpPr>
        <p:spPr>
          <a:xfrm>
            <a:off x="10500625" y="1442084"/>
            <a:ext cx="1504603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335" dirty="0">
                <a:solidFill>
                  <a:srgbClr val="000000"/>
                </a:solidFill>
                <a:latin typeface="微軟正黑體" panose="020B0604030504040204" pitchFamily="34" charset="-120"/>
              </a:rPr>
              <a:t>10G Switch *1   </a:t>
            </a:r>
          </a:p>
        </p:txBody>
      </p:sp>
      <p:sp>
        <p:nvSpPr>
          <p:cNvPr id="158" name="文字方塊 157"/>
          <p:cNvSpPr txBox="1"/>
          <p:nvPr/>
        </p:nvSpPr>
        <p:spPr>
          <a:xfrm>
            <a:off x="8569829" y="791310"/>
            <a:ext cx="1054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defTabSz="914400"/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BDF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59" name="文字方塊 158"/>
          <p:cNvSpPr txBox="1"/>
          <p:nvPr/>
        </p:nvSpPr>
        <p:spPr>
          <a:xfrm>
            <a:off x="2707761" y="792003"/>
            <a:ext cx="1054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 defTabSz="914400"/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MDF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89" name="圓角矩形 24"/>
          <p:cNvSpPr/>
          <p:nvPr/>
        </p:nvSpPr>
        <p:spPr>
          <a:xfrm>
            <a:off x="6422662" y="2579651"/>
            <a:ext cx="801527" cy="1122741"/>
          </a:xfrm>
          <a:prstGeom prst="roundRect">
            <a:avLst/>
          </a:prstGeom>
          <a:solidFill>
            <a:srgbClr val="F2AF00">
              <a:lumMod val="20000"/>
              <a:lumOff val="80000"/>
            </a:srgbClr>
          </a:solidFill>
          <a:ln w="12700" cap="flat" cmpd="sng" algn="ctr">
            <a:solidFill>
              <a:srgbClr val="00447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0" name="Rounded Rectangle 20"/>
          <p:cNvSpPr/>
          <p:nvPr/>
        </p:nvSpPr>
        <p:spPr bwMode="auto">
          <a:xfrm>
            <a:off x="6455835" y="2660430"/>
            <a:ext cx="736023" cy="472947"/>
          </a:xfrm>
          <a:prstGeom prst="roundRect">
            <a:avLst/>
          </a:prstGeom>
          <a:solidFill>
            <a:srgbClr val="6EA204"/>
          </a:solidFill>
          <a:ln w="12700" cap="flat" cmpd="sng" algn="ctr">
            <a:solidFill>
              <a:srgbClr val="6EA204"/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Stand</a:t>
            </a:r>
          </a:p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alone</a:t>
            </a:r>
          </a:p>
        </p:txBody>
      </p:sp>
      <p:pic>
        <p:nvPicPr>
          <p:cNvPr id="191" name="Picture 2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8515" y="3133379"/>
            <a:ext cx="633693" cy="246295"/>
          </a:xfrm>
          <a:prstGeom prst="rect">
            <a:avLst/>
          </a:prstGeom>
        </p:spPr>
      </p:pic>
      <p:sp>
        <p:nvSpPr>
          <p:cNvPr id="192" name="文字方塊 191"/>
          <p:cNvSpPr txBox="1"/>
          <p:nvPr/>
        </p:nvSpPr>
        <p:spPr>
          <a:xfrm>
            <a:off x="6498515" y="3312689"/>
            <a:ext cx="633693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335" dirty="0">
                <a:solidFill>
                  <a:srgbClr val="444444"/>
                </a:solidFill>
                <a:latin typeface="微軟正黑體" panose="020B0604030504040204" pitchFamily="34" charset="-120"/>
              </a:rPr>
              <a:t>派工</a:t>
            </a:r>
            <a:endParaRPr lang="en-US" altLang="zh-TW" sz="1335" dirty="0">
              <a:solidFill>
                <a:srgbClr val="444444"/>
              </a:solidFill>
              <a:latin typeface="微軟正黑體" panose="020B0604030504040204" pitchFamily="34" charset="-120"/>
            </a:endParaRPr>
          </a:p>
        </p:txBody>
      </p:sp>
      <p:cxnSp>
        <p:nvCxnSpPr>
          <p:cNvPr id="200" name="直線接點 199"/>
          <p:cNvCxnSpPr/>
          <p:nvPr/>
        </p:nvCxnSpPr>
        <p:spPr>
          <a:xfrm flipH="1" flipV="1">
            <a:off x="6800934" y="2271663"/>
            <a:ext cx="1" cy="299751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  <p:cxnSp>
        <p:nvCxnSpPr>
          <p:cNvPr id="202" name="直線接點 201"/>
          <p:cNvCxnSpPr/>
          <p:nvPr/>
        </p:nvCxnSpPr>
        <p:spPr>
          <a:xfrm flipV="1">
            <a:off x="10453909" y="1304454"/>
            <a:ext cx="5801" cy="417653"/>
          </a:xfrm>
          <a:prstGeom prst="line">
            <a:avLst/>
          </a:prstGeom>
          <a:noFill/>
          <a:ln w="31750" cap="flat" cmpd="sng" algn="ctr">
            <a:solidFill>
              <a:srgbClr val="00447C">
                <a:lumMod val="75000"/>
              </a:srgbClr>
            </a:solidFill>
            <a:prstDash val="solid"/>
            <a:miter lim="800000"/>
            <a:headEnd type="none" w="med" len="sm"/>
            <a:tailEnd type="none" w="lg" len="med"/>
          </a:ln>
          <a:effectLst/>
        </p:spPr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56,1,Slide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6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1"/>
</p:tagLst>
</file>

<file path=ppt/theme/theme1.xml><?xml version="1.0" encoding="utf-8"?>
<a:theme xmlns:a="http://schemas.openxmlformats.org/drawingml/2006/main" name="PwC">
  <a:themeElements>
    <a:clrScheme name="PwC Colours">
      <a:dk1>
        <a:srgbClr val="2C2C2C"/>
      </a:dk1>
      <a:lt1>
        <a:srgbClr val="FFFFFF"/>
      </a:lt1>
      <a:dk2>
        <a:srgbClr val="2C2C2C"/>
      </a:dk2>
      <a:lt2>
        <a:srgbClr val="DEDEDE"/>
      </a:lt2>
      <a:accent1>
        <a:srgbClr val="DB5369"/>
      </a:accent1>
      <a:accent2>
        <a:srgbClr val="EB8C00"/>
      </a:accent2>
      <a:accent3>
        <a:srgbClr val="FFB600"/>
      </a:accent3>
      <a:accent4>
        <a:srgbClr val="D04900"/>
      </a:accent4>
      <a:accent5>
        <a:srgbClr val="E0301E"/>
      </a:accent5>
      <a:accent6>
        <a:srgbClr val="2C2C2C"/>
      </a:accent6>
      <a:hlink>
        <a:srgbClr val="D04A02"/>
      </a:hlink>
      <a:folHlink>
        <a:srgbClr val="DB53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PwC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00000"/>
          </a:lnSpc>
          <a:spcAft>
            <a:spcPts val="600"/>
          </a:spcAft>
          <a:buSzPct val="100000"/>
          <a:defRPr sz="1600" dirty="0" err="1" smtClean="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  <a:extLst>
    <a:ext uri="{05A4C25C-085E-4340-85A3-A5531E510DB2}">
      <thm15:themeFamily xmlns:thm15="http://schemas.microsoft.com/office/thememl/2012/main" name="PwC 16x9 PowerPoint.potx" id="{D4DCA9A9-A671-44E4-915A-C83629F99A90}" vid="{6074E35A-D868-441C-8EFF-8DE4FA24430B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27513</TotalTime>
  <Words>2349</Words>
  <Application>Microsoft Office PowerPoint</Application>
  <PresentationFormat>Widescreen</PresentationFormat>
  <Paragraphs>590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Arial</vt:lpstr>
      <vt:lpstr>Oracle Sans Semi Bold</vt:lpstr>
      <vt:lpstr>標楷體</vt:lpstr>
      <vt:lpstr>Calibri</vt:lpstr>
      <vt:lpstr>Wingdings</vt:lpstr>
      <vt:lpstr>Oracle Sans</vt:lpstr>
      <vt:lpstr>Georgia</vt:lpstr>
      <vt:lpstr>Times New Roman</vt:lpstr>
      <vt:lpstr>微軟正黑體</vt:lpstr>
      <vt:lpstr>Segoe UI</vt:lpstr>
      <vt:lpstr>Yuanti TC</vt:lpstr>
      <vt:lpstr>微軟正黑體</vt:lpstr>
      <vt:lpstr>Microsoft YaHei</vt:lpstr>
      <vt:lpstr>等线 Light</vt:lpstr>
      <vt:lpstr>PwC</vt:lpstr>
      <vt:lpstr>1_PwC</vt:lpstr>
      <vt:lpstr>1_Office Theme</vt:lpstr>
      <vt:lpstr>think-cell 幻灯片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MES系統 (K6A + K6B)整體架構示意圖</vt:lpstr>
      <vt:lpstr>MES整體架構示意圖第二階段</vt:lpstr>
      <vt:lpstr>專案組織圖</vt:lpstr>
      <vt:lpstr>專案時程與里程碑</vt:lpstr>
      <vt:lpstr>專案時程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流程診斷與規劃安排</dc:title>
  <dc:creator>Argentina Acceleration Center</dc:creator>
  <cp:lastModifiedBy>Ivan Peng (TW)</cp:lastModifiedBy>
  <cp:revision>909</cp:revision>
  <dcterms:created xsi:type="dcterms:W3CDTF">2019-04-23T18:04:17Z</dcterms:created>
  <dcterms:modified xsi:type="dcterms:W3CDTF">2023-05-30T12:44:37Z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4</vt:lpwstr>
  </property>
  <property fmtid="{D5CDD505-2E9C-101B-9397-08002B2CF9AE}" pid="3" name="SSDCxCLASSFICATION_USER">
    <vt:lpwstr>PWCGLB\ltimoteo002</vt:lpwstr>
  </property>
  <property fmtid="{D5CDD505-2E9C-101B-9397-08002B2CF9AE}" pid="4" name="SSDCxCLASSFICATION_DATE">
    <vt:lpwstr>5/29/2019 8:54:51 AM</vt:lpwstr>
  </property>
  <property fmtid="{D5CDD505-2E9C-101B-9397-08002B2CF9AE}" pid="5" name="SSDCxCLASSFICATION_GUID">
    <vt:lpwstr>9653F6978E99B750E0A3068B2FDF0D37</vt:lpwstr>
  </property>
  <property fmtid="{D5CDD505-2E9C-101B-9397-08002B2CF9AE}" pid="6" name="SSDCxCLASSFICATION_LANG">
    <vt:lpwstr>es</vt:lpwstr>
  </property>
</Properties>
</file>